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7" r:id="rId2"/>
    <p:sldId id="302" r:id="rId3"/>
    <p:sldId id="256" r:id="rId4"/>
    <p:sldId id="306" r:id="rId5"/>
    <p:sldId id="305" r:id="rId6"/>
    <p:sldId id="303" r:id="rId7"/>
    <p:sldId id="343" r:id="rId8"/>
    <p:sldId id="304" r:id="rId9"/>
    <p:sldId id="318" r:id="rId10"/>
    <p:sldId id="317" r:id="rId11"/>
    <p:sldId id="309" r:id="rId12"/>
    <p:sldId id="308" r:id="rId13"/>
    <p:sldId id="324" r:id="rId14"/>
    <p:sldId id="311" r:id="rId15"/>
    <p:sldId id="320" r:id="rId16"/>
    <p:sldId id="329" r:id="rId17"/>
    <p:sldId id="321" r:id="rId18"/>
    <p:sldId id="326" r:id="rId19"/>
    <p:sldId id="339" r:id="rId20"/>
    <p:sldId id="340" r:id="rId21"/>
    <p:sldId id="341" r:id="rId22"/>
    <p:sldId id="330" r:id="rId23"/>
    <p:sldId id="344" r:id="rId24"/>
    <p:sldId id="319" r:id="rId25"/>
    <p:sldId id="334" r:id="rId26"/>
    <p:sldId id="333" r:id="rId27"/>
    <p:sldId id="331" r:id="rId28"/>
    <p:sldId id="312" r:id="rId29"/>
    <p:sldId id="342" r:id="rId30"/>
    <p:sldId id="348" r:id="rId31"/>
    <p:sldId id="351" r:id="rId32"/>
    <p:sldId id="346" r:id="rId33"/>
    <p:sldId id="315" r:id="rId34"/>
    <p:sldId id="350" r:id="rId35"/>
    <p:sldId id="352" r:id="rId36"/>
    <p:sldId id="325" r:id="rId37"/>
    <p:sldId id="338" r:id="rId38"/>
    <p:sldId id="335" r:id="rId39"/>
    <p:sldId id="353" r:id="rId40"/>
    <p:sldId id="354" r:id="rId41"/>
    <p:sldId id="355" r:id="rId42"/>
    <p:sldId id="356" r:id="rId43"/>
    <p:sldId id="357" r:id="rId44"/>
    <p:sldId id="358" r:id="rId45"/>
    <p:sldId id="359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0"/>
    <p:restoredTop sz="94647"/>
  </p:normalViewPr>
  <p:slideViewPr>
    <p:cSldViewPr snapToGrid="0" snapToObjects="1">
      <p:cViewPr varScale="1">
        <p:scale>
          <a:sx n="149" d="100"/>
          <a:sy n="149" d="100"/>
        </p:scale>
        <p:origin x="18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E6C160-53E5-7449-80F1-295886019BFC}" type="datetimeFigureOut">
              <a:rPr lang="en-US" smtClean="0"/>
              <a:t>7/18/19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198E8-BE0E-1B46-8128-4FA0AF51A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74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Image Placeholder 1">
            <a:extLst>
              <a:ext uri="{FF2B5EF4-FFF2-40B4-BE49-F238E27FC236}">
                <a16:creationId xmlns:a16="http://schemas.microsoft.com/office/drawing/2014/main" id="{42A314B3-12E2-D041-A91E-19FD2758DA0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Notes Placeholder 2">
            <a:extLst>
              <a:ext uri="{FF2B5EF4-FFF2-40B4-BE49-F238E27FC236}">
                <a16:creationId xmlns:a16="http://schemas.microsoft.com/office/drawing/2014/main" id="{9F329662-FFBE-4544-963C-61BAB0A7F96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508" name="Slide Number Placeholder 3">
            <a:extLst>
              <a:ext uri="{FF2B5EF4-FFF2-40B4-BE49-F238E27FC236}">
                <a16:creationId xmlns:a16="http://schemas.microsoft.com/office/drawing/2014/main" id="{5374547E-876E-9F42-A7F1-2F83C633A3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D3E4FA8F-A6F2-5A49-AF5F-DE3676677CF8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811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79829-DDC5-7F4D-A42C-FC66B4DE31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B62D5-046A-4F45-ACE3-162605A0FA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EF696-EC91-E64C-848B-C4BB5B417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8B833-C8A2-1F48-8271-985729487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18FE8-B14F-3545-AB75-61A7D9582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2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748F-0623-5942-B92A-49F573664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374BD-EFD3-C54E-9278-F38B43813B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F177D-D409-564C-8A5E-A48371EBA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0DA30-AD33-2042-A909-188BCC70A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81F10-85C2-5341-AFF6-E7986927A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44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877B5B-5DD9-0645-BB69-D0FD00357E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CF9244-ECDD-4243-B453-DE4CC9A01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330FC-2DC8-B04A-AD56-9690F5F1C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AE82D-0918-4F47-83AC-090696E10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4E1AA-A307-4B43-9767-4E692827C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73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0361C-8844-1E48-84C4-D08507DA1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63387-06F7-A749-B02E-5D0447AED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A2E14-9CF4-9349-AD25-607C39515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99A3A-7169-454D-95D2-A10AEFF29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6EF33-41D2-B84A-B201-77A02155A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486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967A1-ACB2-1C47-A912-FA630F227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999CB-6730-F54A-83F6-F8FEEE100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D69F9-3328-CA40-8061-481BA95FE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F1EB9-928F-4A4E-84FB-45D150783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AE234-6D1E-F443-A421-5E09806DC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44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0A336-0901-C04B-A547-B39F84D47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60916-0404-2543-8747-B128973147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18A9D6-841B-8243-950D-65CF59F006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AFDF29-E982-7F48-BCE9-D56544E0D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838367-57BE-D846-81CA-0B39CFA4B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C62C4B-6ABA-B148-80A4-A0B78EAE8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156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5FCFB-F346-2542-81A5-49DBBB2DF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01811-4DE4-B946-A575-262297EFF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52F967-FCB0-4C43-BD9C-CB56799B01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2EDDC2-ABF6-B844-A52C-4B4B48C1FA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1178F7-7358-3F4E-9D11-22FE29045A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8A837-0D31-9245-8215-E5C44288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8E47D7-7A43-4746-ABA3-5632F08E8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BABC6B-187D-6048-86B1-AAFF751CD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36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AACD-544E-3A4B-AD66-C11E4DF15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1BFA4D-78C6-1E40-8A4E-36FC4E41C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D1DC5D-55B2-5541-B3C6-5F9E2EBD1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BA9FE8-E5AE-0F41-AC2A-06C9A9E92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36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146D89-0FE0-B546-8C6F-4EE317F45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35AB0C-90E4-2043-8920-6FA408798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D2B7A2-4760-8545-B620-6C4439527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28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53280-29F3-7046-9387-FA47BFE80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B6BA8-6A82-2C42-9FF3-3D115B7DC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83E098-1B47-C545-AAF3-DFC072454B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A036E-8DC8-6D48-9DF0-746061EC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4CE09-0A73-7E42-9414-E743446A0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10E68B-5428-8249-9216-586E4629C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92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D527B-6379-E24C-A1AE-951F24874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C7D26C-1E1B-2245-A27F-77532F4400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F079BF-0720-7244-8BDB-A17D7E4D56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C08EC8-6A0E-2A4F-8074-E361293BA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15978-5B95-EC4F-9256-4BF00A692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A6E65-16D9-2543-A983-C1633FFD8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97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F5474D-7ACD-C04B-8516-208797890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72DAE-4B35-DF4D-92FD-F77687FAB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F5754-FC5B-D04C-812F-0CF2089E4A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BCC805-07A0-E148-8133-BC34611A36A2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2FB42-0710-C84E-9CB7-573705068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EF0F9-B0A2-6542-B7AF-77927CCDD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01C22-361F-754D-B92F-752802B22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2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ug.nl/ggdc/productivity/pwt/" TargetMode="External"/><Relationship Id="rId3" Type="http://schemas.openxmlformats.org/officeDocument/2006/relationships/hyperlink" Target="https://www.cepal.org/es/datos-y-estadisticas" TargetMode="External"/><Relationship Id="rId7" Type="http://schemas.openxmlformats.org/officeDocument/2006/relationships/hyperlink" Target="https://www.bloomberg.com/" TargetMode="External"/><Relationship Id="rId2" Type="http://schemas.openxmlformats.org/officeDocument/2006/relationships/hyperlink" Target="http://wdi.worldbank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fao.org/faostat/en/#home" TargetMode="External"/><Relationship Id="rId5" Type="http://schemas.openxmlformats.org/officeDocument/2006/relationships/hyperlink" Target="https://datacatalog.worldbank.org/" TargetMode="External"/><Relationship Id="rId4" Type="http://schemas.openxmlformats.org/officeDocument/2006/relationships/hyperlink" Target="https://www.imf.org/en/Data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nrep.gov.co/es/-estadisticas" TargetMode="External"/><Relationship Id="rId2" Type="http://schemas.openxmlformats.org/officeDocument/2006/relationships/hyperlink" Target="https://www.dane.gov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np.gov.co/programas/inversiones-y-finanzas-publicas/Datos-y-Estadisticas/Paginas/Datos-y-Estadisticas.aspx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>
            <a:extLst>
              <a:ext uri="{FF2B5EF4-FFF2-40B4-BE49-F238E27FC236}">
                <a16:creationId xmlns:a16="http://schemas.microsoft.com/office/drawing/2014/main" id="{F4A053E2-6028-E941-90B2-D735806F2F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 err="1">
                <a:solidFill>
                  <a:srgbClr val="0066FF"/>
                </a:solidFill>
              </a:rPr>
              <a:t>Técnicas</a:t>
            </a:r>
            <a:r>
              <a:rPr lang="en-US" altLang="en-US" dirty="0">
                <a:solidFill>
                  <a:srgbClr val="0066FF"/>
                </a:solidFill>
              </a:rPr>
              <a:t> de </a:t>
            </a:r>
            <a:r>
              <a:rPr lang="en-US" altLang="en-US" dirty="0" err="1">
                <a:solidFill>
                  <a:srgbClr val="0066FF"/>
                </a:solidFill>
              </a:rPr>
              <a:t>Medición</a:t>
            </a:r>
            <a:r>
              <a:rPr lang="en-US" altLang="en-US" dirty="0">
                <a:solidFill>
                  <a:srgbClr val="0066FF"/>
                </a:solidFill>
              </a:rPr>
              <a:t> </a:t>
            </a:r>
            <a:r>
              <a:rPr lang="en-US" altLang="en-US" dirty="0" err="1">
                <a:solidFill>
                  <a:srgbClr val="0066FF"/>
                </a:solidFill>
              </a:rPr>
              <a:t>Económica</a:t>
            </a:r>
            <a:endParaRPr lang="en-US" altLang="en-US" dirty="0">
              <a:solidFill>
                <a:srgbClr val="0066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D6BE6C-D650-9B40-90DD-70910B88A5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dirty="0" err="1"/>
              <a:t>Funcionamiento</a:t>
            </a:r>
            <a:r>
              <a:rPr lang="en-US" dirty="0"/>
              <a:t> de un Sistema </a:t>
            </a:r>
            <a:r>
              <a:rPr lang="en-US" dirty="0" err="1"/>
              <a:t>Económico</a:t>
            </a:r>
            <a:r>
              <a:rPr lang="en-US" dirty="0"/>
              <a:t> y </a:t>
            </a:r>
            <a:r>
              <a:rPr lang="en-US" dirty="0" err="1"/>
              <a:t>Agregados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815E2-B2C8-094A-B491-2D2EC5F59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B715A6CB-72F4-554F-BA90-49C96FE666BB}" type="slidenum">
              <a:rPr lang="en-US" altLang="en-US">
                <a:solidFill>
                  <a:srgbClr val="898989"/>
                </a:solidFill>
              </a:rPr>
              <a:pPr/>
              <a:t>1</a:t>
            </a:fld>
            <a:endParaRPr lang="en-US" alt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385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5722D-1C1C-AB47-98C5-FC0E208E0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627" y="223099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hace</a:t>
            </a:r>
            <a:r>
              <a:rPr lang="en-US" dirty="0"/>
              <a:t> </a:t>
            </a:r>
            <a:r>
              <a:rPr lang="en-US" dirty="0" err="1"/>
              <a:t>entonces</a:t>
            </a:r>
            <a:r>
              <a:rPr lang="en-US" dirty="0"/>
              <a:t> que un </a:t>
            </a:r>
            <a:r>
              <a:rPr lang="en-US" dirty="0" err="1"/>
              <a:t>necesidad</a:t>
            </a:r>
            <a:r>
              <a:rPr lang="en-US" dirty="0"/>
              <a:t> o </a:t>
            </a:r>
            <a:r>
              <a:rPr lang="en-US" dirty="0" err="1"/>
              <a:t>problemas</a:t>
            </a:r>
            <a:r>
              <a:rPr lang="en-US" dirty="0"/>
              <a:t> social, sea </a:t>
            </a:r>
            <a:r>
              <a:rPr lang="en-US" dirty="0" err="1"/>
              <a:t>considerado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pregunta</a:t>
            </a:r>
            <a:r>
              <a:rPr lang="en-US" dirty="0"/>
              <a:t> </a:t>
            </a:r>
            <a:r>
              <a:rPr lang="en-US" dirty="0" err="1"/>
              <a:t>económica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82120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171A5-2C12-D443-BB6E-851304DB6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033" y="2373807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economía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38818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92D941C-386C-3947-9948-AC1BC495E8A2}"/>
              </a:ext>
            </a:extLst>
          </p:cNvPr>
          <p:cNvSpPr/>
          <p:nvPr/>
        </p:nvSpPr>
        <p:spPr>
          <a:xfrm>
            <a:off x="1478006" y="650842"/>
            <a:ext cx="87822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dirty="0"/>
              <a:t>La economía es el estudio de la manera en que los hombres y la sociedad terminar por elegir, con dinero o sin él, el empleo de los recursos productivos "escasos" que podrían tener diversos usos para producir diversos bienes y distribuirlos para su consumo presente o futuro, entre las diversas personas y grupos que componen la sociedad.</a:t>
            </a:r>
            <a:endParaRPr lang="es-ES_tradnl" sz="2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030434-DBBC-2F44-B8AA-9FEE6A864D83}"/>
              </a:ext>
            </a:extLst>
          </p:cNvPr>
          <p:cNvSpPr/>
          <p:nvPr/>
        </p:nvSpPr>
        <p:spPr>
          <a:xfrm>
            <a:off x="1885740" y="4304333"/>
            <a:ext cx="8782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2000" dirty="0"/>
              <a:t>Paul </a:t>
            </a:r>
            <a:r>
              <a:rPr lang="es-ES" sz="2000" dirty="0" err="1"/>
              <a:t>Samuelson</a:t>
            </a:r>
            <a:r>
              <a:rPr lang="es-ES" sz="2000" dirty="0"/>
              <a:t>, premio nobel de Economía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782665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79E58-924D-F847-A737-ECA2683CD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Algunos</a:t>
            </a:r>
            <a:r>
              <a:rPr lang="en-US" dirty="0"/>
              <a:t> </a:t>
            </a:r>
            <a:r>
              <a:rPr lang="en-US" dirty="0" err="1"/>
              <a:t>ejemplos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temas</a:t>
            </a:r>
            <a:r>
              <a:rPr lang="en-US" dirty="0"/>
              <a:t> que se </a:t>
            </a:r>
            <a:r>
              <a:rPr lang="en-US" dirty="0" err="1"/>
              <a:t>estudian</a:t>
            </a:r>
            <a:r>
              <a:rPr lang="en-US" dirty="0"/>
              <a:t> </a:t>
            </a:r>
            <a:r>
              <a:rPr lang="en-US" dirty="0" err="1"/>
              <a:t>desde</a:t>
            </a:r>
            <a:r>
              <a:rPr lang="en-US" dirty="0"/>
              <a:t> </a:t>
            </a:r>
            <a:r>
              <a:rPr lang="en-US" dirty="0" err="1"/>
              <a:t>economía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5D474-EEF7-CB40-8A15-4E9306591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2275"/>
            <a:ext cx="10515600" cy="3864687"/>
          </a:xfrm>
        </p:spPr>
        <p:txBody>
          <a:bodyPr/>
          <a:lstStyle/>
          <a:p>
            <a:r>
              <a:rPr lang="en-US" dirty="0" err="1"/>
              <a:t>Crecimiento</a:t>
            </a:r>
            <a:r>
              <a:rPr lang="en-US" dirty="0"/>
              <a:t> </a:t>
            </a:r>
            <a:r>
              <a:rPr lang="en-US" dirty="0" err="1"/>
              <a:t>Económico</a:t>
            </a:r>
            <a:endParaRPr lang="en-US" dirty="0"/>
          </a:p>
          <a:p>
            <a:r>
              <a:rPr lang="en-US" dirty="0" err="1"/>
              <a:t>Inflación</a:t>
            </a:r>
            <a:endParaRPr lang="en-US" dirty="0"/>
          </a:p>
          <a:p>
            <a:r>
              <a:rPr lang="en-US" dirty="0" err="1"/>
              <a:t>Ciclos</a:t>
            </a:r>
            <a:r>
              <a:rPr lang="en-US" dirty="0"/>
              <a:t> </a:t>
            </a:r>
            <a:r>
              <a:rPr lang="en-US" dirty="0" err="1"/>
              <a:t>Económicos</a:t>
            </a:r>
            <a:endParaRPr lang="en-US" dirty="0"/>
          </a:p>
          <a:p>
            <a:r>
              <a:rPr lang="en-US" dirty="0" err="1"/>
              <a:t>Pobreza</a:t>
            </a:r>
            <a:endParaRPr lang="en-US" dirty="0"/>
          </a:p>
          <a:p>
            <a:r>
              <a:rPr lang="en-US" dirty="0" err="1"/>
              <a:t>Bienestar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hogares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053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A5302A3-9C2D-F246-A844-CE5509432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89700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D861B60-EA5B-0342-84F2-DFC1205E5090}"/>
              </a:ext>
            </a:extLst>
          </p:cNvPr>
          <p:cNvSpPr txBox="1">
            <a:spLocks/>
          </p:cNvSpPr>
          <p:nvPr/>
        </p:nvSpPr>
        <p:spPr>
          <a:xfrm>
            <a:off x="2571695" y="0"/>
            <a:ext cx="9620305" cy="139787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economistas</a:t>
            </a:r>
            <a:r>
              <a:rPr lang="en-US" dirty="0"/>
              <a:t> se </a:t>
            </a:r>
            <a:r>
              <a:rPr lang="en-US" dirty="0" err="1"/>
              <a:t>acercan</a:t>
            </a:r>
            <a:r>
              <a:rPr lang="en-US" dirty="0"/>
              <a:t> a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problemas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86824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8000E-CDB2-4C40-BACC-463A267BF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121" y="115614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Método</a:t>
            </a:r>
            <a:r>
              <a:rPr lang="en-US" dirty="0"/>
              <a:t> </a:t>
            </a:r>
            <a:r>
              <a:rPr lang="en-US" dirty="0" err="1"/>
              <a:t>deductivo</a:t>
            </a:r>
            <a:r>
              <a:rPr lang="en-US" dirty="0"/>
              <a:t> vs </a:t>
            </a:r>
            <a:r>
              <a:rPr lang="en-US" dirty="0" err="1"/>
              <a:t>inductivo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E5A026-E169-4F45-82A3-071FC7157480}"/>
              </a:ext>
            </a:extLst>
          </p:cNvPr>
          <p:cNvSpPr/>
          <p:nvPr/>
        </p:nvSpPr>
        <p:spPr>
          <a:xfrm>
            <a:off x="1450428" y="2816772"/>
            <a:ext cx="2764220" cy="21020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3C6F8F-EDB4-8D43-AC6F-5C9EFFC83A83}"/>
              </a:ext>
            </a:extLst>
          </p:cNvPr>
          <p:cNvSpPr/>
          <p:nvPr/>
        </p:nvSpPr>
        <p:spPr>
          <a:xfrm>
            <a:off x="6752897" y="2816772"/>
            <a:ext cx="2764220" cy="21020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F14CC46-890A-6C41-9FED-2C39BD785E17}"/>
              </a:ext>
            </a:extLst>
          </p:cNvPr>
          <p:cNvSpPr txBox="1">
            <a:spLocks/>
          </p:cNvSpPr>
          <p:nvPr/>
        </p:nvSpPr>
        <p:spPr>
          <a:xfrm>
            <a:off x="1100922" y="3120941"/>
            <a:ext cx="346323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>
                <a:solidFill>
                  <a:schemeClr val="bg1"/>
                </a:solidFill>
              </a:rPr>
              <a:t>Principios</a:t>
            </a:r>
            <a:r>
              <a:rPr lang="en-US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generals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leyes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3C6137-D0C5-434E-AAAC-34438D28D716}"/>
              </a:ext>
            </a:extLst>
          </p:cNvPr>
          <p:cNvSpPr txBox="1">
            <a:spLocks/>
          </p:cNvSpPr>
          <p:nvPr/>
        </p:nvSpPr>
        <p:spPr>
          <a:xfrm>
            <a:off x="6403391" y="3120941"/>
            <a:ext cx="346323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>
                <a:solidFill>
                  <a:schemeClr val="bg1"/>
                </a:solidFill>
              </a:rPr>
              <a:t>Casos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</a:rPr>
              <a:t>particulares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1A4C249-6D91-F946-939C-7C9210F1EA5F}"/>
              </a:ext>
            </a:extLst>
          </p:cNvPr>
          <p:cNvCxnSpPr/>
          <p:nvPr/>
        </p:nvCxnSpPr>
        <p:spPr>
          <a:xfrm flipH="1">
            <a:off x="3657600" y="5307723"/>
            <a:ext cx="42356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EEFEE7F-ABE2-0D4C-AA27-20FFA071779D}"/>
              </a:ext>
            </a:extLst>
          </p:cNvPr>
          <p:cNvSpPr txBox="1"/>
          <p:nvPr/>
        </p:nvSpPr>
        <p:spPr>
          <a:xfrm>
            <a:off x="5008814" y="5373440"/>
            <a:ext cx="1533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Rasonamiento</a:t>
            </a:r>
            <a:endParaRPr lang="en-US" dirty="0"/>
          </a:p>
          <a:p>
            <a:pPr algn="ctr"/>
            <a:r>
              <a:rPr lang="en-US" dirty="0" err="1"/>
              <a:t>Inductivo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03C2B67-90C4-9D4C-BAFC-212E0DB3E110}"/>
              </a:ext>
            </a:extLst>
          </p:cNvPr>
          <p:cNvCxnSpPr>
            <a:cxnSpLocks/>
          </p:cNvCxnSpPr>
          <p:nvPr/>
        </p:nvCxnSpPr>
        <p:spPr>
          <a:xfrm>
            <a:off x="3657600" y="2464674"/>
            <a:ext cx="40780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6CD57F6-085E-1642-BB44-C523DD92CCA1}"/>
              </a:ext>
            </a:extLst>
          </p:cNvPr>
          <p:cNvSpPr txBox="1"/>
          <p:nvPr/>
        </p:nvSpPr>
        <p:spPr>
          <a:xfrm>
            <a:off x="4929987" y="1774277"/>
            <a:ext cx="1533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Rasonamiento</a:t>
            </a:r>
            <a:endParaRPr lang="en-US" dirty="0"/>
          </a:p>
          <a:p>
            <a:pPr algn="ctr"/>
            <a:r>
              <a:rPr lang="en-US" dirty="0" err="1"/>
              <a:t>Deductivo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98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6E550-D474-374C-B9B3-EA02E5198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44" y="-3054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El </a:t>
            </a:r>
            <a:r>
              <a:rPr lang="en-US" sz="3600" dirty="0" err="1"/>
              <a:t>método</a:t>
            </a:r>
            <a:r>
              <a:rPr lang="en-US" sz="3600" dirty="0"/>
              <a:t> de </a:t>
            </a:r>
            <a:r>
              <a:rPr lang="en-US" sz="3600" dirty="0" err="1"/>
              <a:t>análisis</a:t>
            </a:r>
            <a:r>
              <a:rPr lang="en-US" sz="3600" dirty="0"/>
              <a:t> </a:t>
            </a:r>
            <a:r>
              <a:rPr lang="en-US" sz="3600" dirty="0" err="1"/>
              <a:t>económico</a:t>
            </a: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351D05-0FB3-3F4B-94AD-BC23DA066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8" t="1940" r="-628"/>
          <a:stretch/>
        </p:blipFill>
        <p:spPr>
          <a:xfrm>
            <a:off x="0" y="4455622"/>
            <a:ext cx="3241965" cy="24023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DFE459-A5C9-4446-9F8D-6FB6ACA0E4FC}"/>
              </a:ext>
            </a:extLst>
          </p:cNvPr>
          <p:cNvSpPr txBox="1"/>
          <p:nvPr/>
        </p:nvSpPr>
        <p:spPr>
          <a:xfrm>
            <a:off x="3164907" y="6488668"/>
            <a:ext cx="1709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Realidad</a:t>
            </a:r>
            <a:r>
              <a:rPr lang="en-US" dirty="0"/>
              <a:t> </a:t>
            </a:r>
            <a:r>
              <a:rPr lang="en-US" dirty="0" err="1"/>
              <a:t>caótica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5BCBDC-C4CC-3440-988C-4D88BE0BB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5463" y="803944"/>
            <a:ext cx="1808138" cy="2791579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66DCB9A-AF8C-3945-84D8-48708F22CF45}"/>
              </a:ext>
            </a:extLst>
          </p:cNvPr>
          <p:cNvCxnSpPr/>
          <p:nvPr/>
        </p:nvCxnSpPr>
        <p:spPr>
          <a:xfrm flipV="1">
            <a:off x="1271847" y="2576945"/>
            <a:ext cx="1893060" cy="1654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83D90CB-0E1A-FC4C-AFA0-3F2F85DC043D}"/>
              </a:ext>
            </a:extLst>
          </p:cNvPr>
          <p:cNvSpPr txBox="1"/>
          <p:nvPr/>
        </p:nvSpPr>
        <p:spPr>
          <a:xfrm>
            <a:off x="1180407" y="2576945"/>
            <a:ext cx="1320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observación</a:t>
            </a:r>
            <a:endParaRPr lang="en-US" dirty="0"/>
          </a:p>
          <a:p>
            <a:r>
              <a:rPr lang="en-US" dirty="0" err="1"/>
              <a:t>imparcial</a:t>
            </a:r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5C58E42-C507-004F-8127-96B9FDC53231}"/>
              </a:ext>
            </a:extLst>
          </p:cNvPr>
          <p:cNvCxnSpPr>
            <a:cxnSpLocks/>
          </p:cNvCxnSpPr>
          <p:nvPr/>
        </p:nvCxnSpPr>
        <p:spPr>
          <a:xfrm flipV="1">
            <a:off x="5008523" y="2576945"/>
            <a:ext cx="151845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D5182FF-1D5D-C147-925B-4895FFE90292}"/>
              </a:ext>
            </a:extLst>
          </p:cNvPr>
          <p:cNvSpPr txBox="1"/>
          <p:nvPr/>
        </p:nvSpPr>
        <p:spPr>
          <a:xfrm>
            <a:off x="3533341" y="803792"/>
            <a:ext cx="134081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Leyes</a:t>
            </a:r>
            <a:r>
              <a:rPr lang="en-US" dirty="0"/>
              <a:t> </a:t>
            </a:r>
            <a:r>
              <a:rPr lang="en-US" dirty="0" err="1"/>
              <a:t>económicas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B81EF9-9FC1-9B40-BB9C-DDC7F0955F07}"/>
              </a:ext>
            </a:extLst>
          </p:cNvPr>
          <p:cNvSpPr txBox="1"/>
          <p:nvPr/>
        </p:nvSpPr>
        <p:spPr>
          <a:xfrm>
            <a:off x="6611904" y="2008539"/>
            <a:ext cx="1340816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Teoría</a:t>
            </a:r>
            <a:r>
              <a:rPr lang="en-US" dirty="0"/>
              <a:t> </a:t>
            </a:r>
            <a:r>
              <a:rPr lang="en-US" dirty="0" err="1"/>
              <a:t>Económica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modelos</a:t>
            </a:r>
            <a:br>
              <a:rPr lang="en-US" dirty="0"/>
            </a:br>
            <a:r>
              <a:rPr lang="en-US" dirty="0" err="1"/>
              <a:t>leyes</a:t>
            </a:r>
            <a:r>
              <a:rPr lang="en-US" dirty="0"/>
              <a:t>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3D47123-2EB0-AE4E-B66F-FC45AA0808C3}"/>
              </a:ext>
            </a:extLst>
          </p:cNvPr>
          <p:cNvCxnSpPr>
            <a:cxnSpLocks/>
          </p:cNvCxnSpPr>
          <p:nvPr/>
        </p:nvCxnSpPr>
        <p:spPr>
          <a:xfrm flipV="1">
            <a:off x="7870872" y="2628288"/>
            <a:ext cx="151845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162B097-7BD4-174B-924E-75602DE6D25C}"/>
              </a:ext>
            </a:extLst>
          </p:cNvPr>
          <p:cNvSpPr txBox="1"/>
          <p:nvPr/>
        </p:nvSpPr>
        <p:spPr>
          <a:xfrm>
            <a:off x="9540755" y="2166623"/>
            <a:ext cx="1340816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Inferencia</a:t>
            </a:r>
            <a:endParaRPr lang="en-US" dirty="0"/>
          </a:p>
          <a:p>
            <a:pPr algn="ctr"/>
            <a:r>
              <a:rPr lang="en-US" dirty="0"/>
              <a:t>(</a:t>
            </a:r>
            <a:r>
              <a:rPr lang="en-US" dirty="0" err="1"/>
              <a:t>política</a:t>
            </a:r>
            <a:r>
              <a:rPr lang="en-US" dirty="0"/>
              <a:t> </a:t>
            </a:r>
            <a:r>
              <a:rPr lang="en-US" dirty="0" err="1"/>
              <a:t>económica</a:t>
            </a:r>
            <a:r>
              <a:rPr lang="en-US" dirty="0"/>
              <a:t>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546DC5-C848-7344-AFBF-F4AC3D6DFF97}"/>
              </a:ext>
            </a:extLst>
          </p:cNvPr>
          <p:cNvCxnSpPr/>
          <p:nvPr/>
        </p:nvCxnSpPr>
        <p:spPr>
          <a:xfrm flipH="1">
            <a:off x="4874157" y="3223276"/>
            <a:ext cx="5337006" cy="2936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351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 animBg="1"/>
      <p:bldP spid="16" grpId="0" animBg="1"/>
      <p:bldP spid="1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26574-4ED9-A44F-B796-8EA95B846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Los </a:t>
            </a:r>
            <a:r>
              <a:rPr lang="en-US" dirty="0" err="1"/>
              <a:t>origenes</a:t>
            </a:r>
            <a:r>
              <a:rPr lang="en-US" dirty="0"/>
              <a:t> de </a:t>
            </a:r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economistas</a:t>
            </a:r>
            <a:r>
              <a:rPr lang="en-US" dirty="0"/>
              <a:t> </a:t>
            </a:r>
            <a:r>
              <a:rPr lang="en-US" dirty="0" err="1"/>
              <a:t>pensamos</a:t>
            </a:r>
            <a:r>
              <a:rPr lang="en-US" dirty="0"/>
              <a:t> hoy!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FCDDA-3726-ED49-BFF8-ED000D9AA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Adam Smith y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modelo</a:t>
            </a:r>
            <a:r>
              <a:rPr lang="en-US" dirty="0"/>
              <a:t> conceptual del </a:t>
            </a:r>
            <a:r>
              <a:rPr lang="en-US" dirty="0" err="1"/>
              <a:t>funcionamiento</a:t>
            </a:r>
            <a:r>
              <a:rPr lang="en-US" dirty="0"/>
              <a:t> de la </a:t>
            </a:r>
            <a:r>
              <a:rPr lang="en-US" dirty="0" err="1"/>
              <a:t>Economía</a:t>
            </a:r>
            <a:endParaRPr lang="en-US" dirty="0"/>
          </a:p>
          <a:p>
            <a:r>
              <a:rPr lang="en-US" dirty="0"/>
              <a:t>El </a:t>
            </a:r>
            <a:r>
              <a:rPr lang="en-US" dirty="0" err="1"/>
              <a:t>descubrimiento</a:t>
            </a:r>
            <a:r>
              <a:rPr lang="en-US" dirty="0"/>
              <a:t> y </a:t>
            </a:r>
            <a:r>
              <a:rPr lang="en-US" dirty="0" err="1"/>
              <a:t>formalización</a:t>
            </a:r>
            <a:r>
              <a:rPr lang="en-US" dirty="0"/>
              <a:t> de las </a:t>
            </a:r>
            <a:r>
              <a:rPr lang="en-US" dirty="0" err="1"/>
              <a:t>leyes</a:t>
            </a:r>
            <a:r>
              <a:rPr lang="en-US" dirty="0"/>
              <a:t> de la </a:t>
            </a:r>
            <a:r>
              <a:rPr lang="en-US" dirty="0" err="1"/>
              <a:t>economía</a:t>
            </a:r>
            <a:endParaRPr lang="en-US" dirty="0"/>
          </a:p>
          <a:p>
            <a:pPr lvl="1"/>
            <a:r>
              <a:rPr lang="en-US" dirty="0"/>
              <a:t>Malthus (</a:t>
            </a:r>
            <a:r>
              <a:rPr lang="en-US" dirty="0" err="1"/>
              <a:t>población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última</a:t>
            </a:r>
            <a:r>
              <a:rPr lang="en-US" dirty="0"/>
              <a:t> </a:t>
            </a:r>
            <a:r>
              <a:rPr lang="en-US" dirty="0" err="1"/>
              <a:t>sección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Marx</a:t>
            </a:r>
          </a:p>
          <a:p>
            <a:pPr lvl="1"/>
            <a:r>
              <a:rPr lang="en-US" dirty="0"/>
              <a:t>David Ricardo</a:t>
            </a:r>
          </a:p>
          <a:p>
            <a:r>
              <a:rPr lang="en-US" dirty="0"/>
              <a:t>John Stuart Mill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Método</a:t>
            </a:r>
            <a:r>
              <a:rPr lang="en-US" dirty="0">
                <a:sym typeface="Wingdings" pitchFamily="2" charset="2"/>
              </a:rPr>
              <a:t> de la </a:t>
            </a:r>
            <a:r>
              <a:rPr lang="en-US" dirty="0" err="1">
                <a:sym typeface="Wingdings" pitchFamily="2" charset="2"/>
              </a:rPr>
              <a:t>Economía</a:t>
            </a:r>
            <a:endParaRPr lang="en-US" dirty="0"/>
          </a:p>
          <a:p>
            <a:r>
              <a:rPr lang="en-US" dirty="0" err="1"/>
              <a:t>Leyes</a:t>
            </a:r>
            <a:r>
              <a:rPr lang="en-US" dirty="0"/>
              <a:t> de la </a:t>
            </a:r>
            <a:r>
              <a:rPr lang="en-US" dirty="0" err="1"/>
              <a:t>naturaleza</a:t>
            </a:r>
            <a:r>
              <a:rPr lang="en-US" dirty="0"/>
              <a:t> --&gt; </a:t>
            </a:r>
            <a:r>
              <a:rPr lang="en-US" dirty="0" err="1"/>
              <a:t>Leyes</a:t>
            </a:r>
            <a:r>
              <a:rPr lang="en-US" dirty="0"/>
              <a:t> del Mercado (</a:t>
            </a:r>
            <a:r>
              <a:rPr lang="en-US" dirty="0" err="1"/>
              <a:t>Economía</a:t>
            </a:r>
            <a:r>
              <a:rPr lang="en-US" dirty="0"/>
              <a:t>)</a:t>
            </a:r>
          </a:p>
          <a:p>
            <a:r>
              <a:rPr lang="en-US" dirty="0" err="1"/>
              <a:t>Potenciados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las </a:t>
            </a:r>
            <a:r>
              <a:rPr lang="en-US" dirty="0" err="1"/>
              <a:t>nuevas</a:t>
            </a:r>
            <a:r>
              <a:rPr lang="en-US" dirty="0"/>
              <a:t> </a:t>
            </a:r>
            <a:r>
              <a:rPr lang="en-US" dirty="0" err="1"/>
              <a:t>tendencias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329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3EE8A8-60FE-964D-BCA0-7DE2C9532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386" y="0"/>
            <a:ext cx="613317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3D5476-346A-2A48-A2FE-15596AA6E0C3}"/>
              </a:ext>
            </a:extLst>
          </p:cNvPr>
          <p:cNvSpPr/>
          <p:nvPr/>
        </p:nvSpPr>
        <p:spPr>
          <a:xfrm>
            <a:off x="325821" y="1244428"/>
            <a:ext cx="410954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</a:rPr>
              <a:t>La construcción de la economía: de la observación sistematizada de la realidad a la modelación simplificada e interpretativa</a:t>
            </a:r>
            <a:r>
              <a:rPr lang="en-GB" dirty="0">
                <a:effectLst/>
              </a:rPr>
              <a:t> </a:t>
            </a:r>
          </a:p>
          <a:p>
            <a:endParaRPr lang="en-GB" dirty="0"/>
          </a:p>
          <a:p>
            <a:r>
              <a:rPr lang="es-ES" dirty="0" err="1"/>
              <a:t>Rossetti</a:t>
            </a:r>
            <a:r>
              <a:rPr lang="es-ES" dirty="0"/>
              <a:t>, 2002.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5061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D9118-4E1E-5E49-A39E-F519F1B88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Teoría</a:t>
            </a:r>
            <a:r>
              <a:rPr lang="en-US" dirty="0"/>
              <a:t> </a:t>
            </a:r>
            <a:r>
              <a:rPr lang="en-US" dirty="0" err="1"/>
              <a:t>Económica</a:t>
            </a:r>
            <a:br>
              <a:rPr lang="en-US" dirty="0"/>
            </a:br>
            <a:r>
              <a:rPr lang="en-US" dirty="0" err="1"/>
              <a:t>Modelos</a:t>
            </a:r>
            <a:r>
              <a:rPr lang="en-US" dirty="0"/>
              <a:t> </a:t>
            </a:r>
            <a:r>
              <a:rPr lang="en-US" dirty="0" err="1"/>
              <a:t>Económicos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AFBEA-53BF-D146-B712-E37C75782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53451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Simplifican</a:t>
            </a:r>
            <a:r>
              <a:rPr lang="en-US" dirty="0"/>
              <a:t> la </a:t>
            </a:r>
            <a:r>
              <a:rPr lang="en-US" dirty="0" err="1"/>
              <a:t>realidad</a:t>
            </a:r>
            <a:endParaRPr lang="en-US" dirty="0"/>
          </a:p>
          <a:p>
            <a:r>
              <a:rPr lang="en-US" dirty="0" err="1"/>
              <a:t>Encuentran</a:t>
            </a:r>
            <a:r>
              <a:rPr lang="en-US" dirty="0"/>
              <a:t> las </a:t>
            </a:r>
            <a:r>
              <a:rPr lang="en-US" dirty="0" err="1"/>
              <a:t>leyes</a:t>
            </a:r>
            <a:r>
              <a:rPr lang="en-US" dirty="0"/>
              <a:t> y </a:t>
            </a:r>
            <a:r>
              <a:rPr lang="en-US" dirty="0" err="1"/>
              <a:t>relaciones</a:t>
            </a:r>
            <a:endParaRPr lang="en-US" dirty="0"/>
          </a:p>
          <a:p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crear</a:t>
            </a:r>
            <a:r>
              <a:rPr lang="en-US" dirty="0"/>
              <a:t> </a:t>
            </a:r>
            <a:r>
              <a:rPr lang="en-US" dirty="0" err="1"/>
              <a:t>estructuras</a:t>
            </a:r>
            <a:r>
              <a:rPr lang="en-US" dirty="0"/>
              <a:t> </a:t>
            </a:r>
            <a:r>
              <a:rPr lang="en-US" dirty="0" err="1"/>
              <a:t>relacionadas</a:t>
            </a:r>
            <a:endParaRPr lang="en-US" dirty="0"/>
          </a:p>
          <a:p>
            <a:r>
              <a:rPr lang="en-US" dirty="0" err="1"/>
              <a:t>Formas</a:t>
            </a:r>
            <a:r>
              <a:rPr lang="en-US" dirty="0"/>
              <a:t> </a:t>
            </a:r>
            <a:r>
              <a:rPr lang="en-US" dirty="0" err="1"/>
              <a:t>funcionales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función</a:t>
            </a:r>
            <a:r>
              <a:rPr lang="en-US" dirty="0"/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B68B48-75C6-2141-BADC-F3000889AB90}"/>
                  </a:ext>
                </a:extLst>
              </p:cNvPr>
              <p:cNvSpPr txBox="1"/>
              <p:nvPr/>
            </p:nvSpPr>
            <p:spPr>
              <a:xfrm>
                <a:off x="3953575" y="3516284"/>
                <a:ext cx="4026643" cy="8309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5400" dirty="0"/>
                  <a:t>Y</a:t>
                </a:r>
                <a14:m>
                  <m:oMath xmlns:m="http://schemas.openxmlformats.org/officeDocument/2006/math">
                    <m:r>
                      <a:rPr lang="en-US" sz="54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54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s-ES" sz="5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54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s-ES" sz="5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5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7B68B48-75C6-2141-BADC-F3000889AB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3575" y="3516284"/>
                <a:ext cx="4026643" cy="830997"/>
              </a:xfrm>
              <a:prstGeom prst="rect">
                <a:avLst/>
              </a:prstGeom>
              <a:blipFill>
                <a:blip r:embed="rId2"/>
                <a:stretch>
                  <a:fillRect l="-10063" t="-24242" b="-484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0209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551760C-C6F0-4744-8441-C3EF6467B2A9}"/>
              </a:ext>
            </a:extLst>
          </p:cNvPr>
          <p:cNvSpPr txBox="1"/>
          <p:nvPr/>
        </p:nvSpPr>
        <p:spPr>
          <a:xfrm>
            <a:off x="7839721" y="3252226"/>
            <a:ext cx="261258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 que </a:t>
            </a:r>
            <a:r>
              <a:rPr 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</a:t>
            </a:r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pareja</a:t>
            </a:r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piensa</a:t>
            </a:r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053B10-9AEF-8F4A-A6BA-B83131E7F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66AF9C9-FB28-4748-8FBA-E6348A08E6CF}"/>
              </a:ext>
            </a:extLst>
          </p:cNvPr>
          <p:cNvSpPr/>
          <p:nvPr/>
        </p:nvSpPr>
        <p:spPr>
          <a:xfrm>
            <a:off x="4384041" y="3477945"/>
            <a:ext cx="3239984" cy="31756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E1927C-C339-C94B-A35F-A796AD014C8E}"/>
              </a:ext>
            </a:extLst>
          </p:cNvPr>
          <p:cNvSpPr/>
          <p:nvPr/>
        </p:nvSpPr>
        <p:spPr>
          <a:xfrm>
            <a:off x="7301816" y="3532443"/>
            <a:ext cx="3290878" cy="31756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291B23F-F6BA-4849-9346-7FCFEF81CA61}"/>
              </a:ext>
            </a:extLst>
          </p:cNvPr>
          <p:cNvSpPr/>
          <p:nvPr/>
        </p:nvSpPr>
        <p:spPr>
          <a:xfrm>
            <a:off x="5997109" y="4067843"/>
            <a:ext cx="3680221" cy="17965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dirty="0"/>
              <a:t>Pero qué es lo que realmente hacemos los economistas?</a:t>
            </a:r>
            <a:endParaRPr lang="es-ES_tradnl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C0566F-70C3-9C40-90A6-52DBE3AB5C34}"/>
              </a:ext>
            </a:extLst>
          </p:cNvPr>
          <p:cNvSpPr txBox="1"/>
          <p:nvPr/>
        </p:nvSpPr>
        <p:spPr>
          <a:xfrm>
            <a:off x="4119513" y="25771"/>
            <a:ext cx="3978112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Economista</a:t>
            </a:r>
            <a:endParaRPr lang="en-US" sz="48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7BAD56-DF88-1F42-9901-B9DC2BB23317}"/>
              </a:ext>
            </a:extLst>
          </p:cNvPr>
          <p:cNvSpPr txBox="1"/>
          <p:nvPr/>
        </p:nvSpPr>
        <p:spPr>
          <a:xfrm>
            <a:off x="1962059" y="3264120"/>
            <a:ext cx="261258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 que lo amigos </a:t>
            </a:r>
            <a:r>
              <a:rPr 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piensan</a:t>
            </a:r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BFA6A9-8E38-314E-9387-8FE7B494FB3C}"/>
              </a:ext>
            </a:extLst>
          </p:cNvPr>
          <p:cNvSpPr txBox="1"/>
          <p:nvPr/>
        </p:nvSpPr>
        <p:spPr>
          <a:xfrm>
            <a:off x="4728029" y="3291199"/>
            <a:ext cx="261258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 que </a:t>
            </a:r>
            <a:r>
              <a:rPr 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piensa</a:t>
            </a:r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 papa..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76B1C1-DC52-074D-B5C7-8F5E76033336}"/>
              </a:ext>
            </a:extLst>
          </p:cNvPr>
          <p:cNvSpPr txBox="1"/>
          <p:nvPr/>
        </p:nvSpPr>
        <p:spPr>
          <a:xfrm>
            <a:off x="1486609" y="6313958"/>
            <a:ext cx="292126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 que </a:t>
            </a:r>
            <a:r>
              <a:rPr 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piensan</a:t>
            </a:r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mis </a:t>
            </a:r>
            <a:r>
              <a:rPr 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primos</a:t>
            </a:r>
            <a:endParaRPr lang="en-US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B81D05-C839-344A-86AF-DC1506E1A102}"/>
              </a:ext>
            </a:extLst>
          </p:cNvPr>
          <p:cNvSpPr/>
          <p:nvPr/>
        </p:nvSpPr>
        <p:spPr>
          <a:xfrm>
            <a:off x="4555171" y="1070593"/>
            <a:ext cx="2883877" cy="28034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D0018-1F2C-5A4B-B92F-DC4D4DC172D2}"/>
              </a:ext>
            </a:extLst>
          </p:cNvPr>
          <p:cNvSpPr/>
          <p:nvPr/>
        </p:nvSpPr>
        <p:spPr>
          <a:xfrm>
            <a:off x="1656866" y="892446"/>
            <a:ext cx="2883877" cy="28034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2069D8-A85D-1A4A-9F9A-FE8A08D13768}"/>
              </a:ext>
            </a:extLst>
          </p:cNvPr>
          <p:cNvSpPr/>
          <p:nvPr/>
        </p:nvSpPr>
        <p:spPr>
          <a:xfrm>
            <a:off x="1613092" y="3586942"/>
            <a:ext cx="2883877" cy="31756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845F2D-CEA4-6C4F-B3B5-0CA44521AC45}"/>
              </a:ext>
            </a:extLst>
          </p:cNvPr>
          <p:cNvSpPr txBox="1"/>
          <p:nvPr/>
        </p:nvSpPr>
        <p:spPr>
          <a:xfrm>
            <a:off x="7788955" y="3283007"/>
            <a:ext cx="261258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 que </a:t>
            </a:r>
            <a:r>
              <a:rPr 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piensa</a:t>
            </a:r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 </a:t>
            </a:r>
            <a:r>
              <a:rPr lang="en-US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pareja</a:t>
            </a:r>
            <a:r>
              <a:rPr lang="en-US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C0DAF9B-4D09-0740-B11B-3A955C68C855}"/>
              </a:ext>
            </a:extLst>
          </p:cNvPr>
          <p:cNvSpPr/>
          <p:nvPr/>
        </p:nvSpPr>
        <p:spPr>
          <a:xfrm>
            <a:off x="7518749" y="794842"/>
            <a:ext cx="2883877" cy="307924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329409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23" grpId="0" animBg="1"/>
      <p:bldP spid="22" grpId="0" animBg="1"/>
      <p:bldP spid="25" grpId="0" animBg="1"/>
      <p:bldP spid="2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BEBC6-6B3C-E642-B501-B56653E6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Ejemplo</a:t>
            </a:r>
            <a:r>
              <a:rPr lang="en-US" dirty="0"/>
              <a:t> – El </a:t>
            </a:r>
            <a:r>
              <a:rPr lang="en-US" dirty="0" err="1"/>
              <a:t>barometro</a:t>
            </a:r>
            <a:r>
              <a:rPr lang="en-US" dirty="0"/>
              <a:t> de </a:t>
            </a:r>
            <a:r>
              <a:rPr lang="en-US" dirty="0" err="1"/>
              <a:t>Havard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F11B23-8F17-AA41-B4FD-1E6D05CCE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1499409"/>
            <a:ext cx="12166600" cy="44577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9985460-35B7-104D-AE23-92FE6867D3BF}"/>
              </a:ext>
            </a:extLst>
          </p:cNvPr>
          <p:cNvSpPr/>
          <p:nvPr/>
        </p:nvSpPr>
        <p:spPr>
          <a:xfrm>
            <a:off x="634076" y="6098425"/>
            <a:ext cx="109492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effectLst/>
                <a:latin typeface="Helvetica" pitchFamily="2" charset="0"/>
              </a:rPr>
              <a:t>Warren M. Persons (1923). The Revised Index of General Business Conditions. The</a:t>
            </a:r>
          </a:p>
          <a:p>
            <a:pPr algn="ctr"/>
            <a:r>
              <a:rPr lang="en-GB" dirty="0">
                <a:effectLst/>
                <a:latin typeface="Helvetica" pitchFamily="2" charset="0"/>
              </a:rPr>
              <a:t>Review of Economics and Statistics, 5(3), pp. 187–95, chart 7, p. 194.</a:t>
            </a:r>
          </a:p>
        </p:txBody>
      </p:sp>
    </p:spTree>
    <p:extLst>
      <p:ext uri="{BB962C8B-B14F-4D97-AF65-F5344CB8AC3E}">
        <p14:creationId xmlns:p14="http://schemas.microsoft.com/office/powerpoint/2010/main" val="9837681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AE9DF-40A3-7044-A447-38E79FA6A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Los </a:t>
            </a:r>
            <a:r>
              <a:rPr lang="en-US" dirty="0" err="1"/>
              <a:t>modelos</a:t>
            </a:r>
            <a:r>
              <a:rPr lang="en-US" dirty="0"/>
              <a:t> de </a:t>
            </a:r>
            <a:r>
              <a:rPr lang="en-US" dirty="0" err="1"/>
              <a:t>equilibrio</a:t>
            </a:r>
            <a:r>
              <a:rPr lang="en-US" dirty="0"/>
              <a:t> general y </a:t>
            </a:r>
            <a:r>
              <a:rPr lang="en-US" dirty="0" err="1"/>
              <a:t>ciclos</a:t>
            </a:r>
            <a:r>
              <a:rPr lang="en-US" dirty="0"/>
              <a:t> </a:t>
            </a:r>
            <a:r>
              <a:rPr lang="en-US" dirty="0" err="1"/>
              <a:t>económicos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1407606-4A41-AD4A-95FF-69A9B6419AA8}"/>
                  </a:ext>
                </a:extLst>
              </p:cNvPr>
              <p:cNvSpPr txBox="1"/>
              <p:nvPr/>
            </p:nvSpPr>
            <p:spPr>
              <a:xfrm>
                <a:off x="4003451" y="2385753"/>
                <a:ext cx="4026643" cy="8309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5400" dirty="0"/>
                  <a:t>P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ES" sz="5400" b="0" i="0" smtClean="0">
                        <a:latin typeface="Cambria Math" panose="02040503050406030204" pitchFamily="18" charset="0"/>
                      </a:rPr>
                      <m:t>IB</m:t>
                    </m:r>
                    <m:r>
                      <a:rPr lang="en-US" sz="54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54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s-ES" sz="5400" b="0" i="1" smtClean="0">
                        <a:latin typeface="Cambria Math" panose="02040503050406030204" pitchFamily="18" charset="0"/>
                      </a:rPr>
                      <m:t>(.)</m:t>
                    </m:r>
                  </m:oMath>
                </a14:m>
                <a:endParaRPr lang="en-US" sz="5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1407606-4A41-AD4A-95FF-69A9B6419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3451" y="2385753"/>
                <a:ext cx="4026643" cy="830997"/>
              </a:xfrm>
              <a:prstGeom prst="rect">
                <a:avLst/>
              </a:prstGeom>
              <a:blipFill>
                <a:blip r:embed="rId2"/>
                <a:stretch>
                  <a:fillRect l="-10063" t="-24242" b="-484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8459302-8021-1741-B973-673CEB21DDA4}"/>
                  </a:ext>
                </a:extLst>
              </p:cNvPr>
              <p:cNvSpPr txBox="1"/>
              <p:nvPr/>
            </p:nvSpPr>
            <p:spPr>
              <a:xfrm>
                <a:off x="3500809" y="4940531"/>
                <a:ext cx="4737104" cy="8309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5400" dirty="0"/>
                  <a:t>P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ES" sz="5400" b="0" i="0" smtClean="0">
                        <a:latin typeface="Cambria Math" panose="02040503050406030204" pitchFamily="18" charset="0"/>
                      </a:rPr>
                      <m:t>IB</m:t>
                    </m:r>
                    <m:r>
                      <a:rPr lang="en-US" sz="54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nor/>
                      </m:rPr>
                      <a:rPr lang="en-GB" sz="5400" dirty="0" smtClean="0"/>
                      <m:t>C</m:t>
                    </m:r>
                    <m:r>
                      <m:rPr>
                        <m:nor/>
                      </m:rPr>
                      <a:rPr lang="en-GB" sz="5400" dirty="0" smtClean="0"/>
                      <m:t> + </m:t>
                    </m:r>
                    <m:r>
                      <m:rPr>
                        <m:nor/>
                      </m:rPr>
                      <a:rPr lang="en-GB" sz="5400" dirty="0" smtClean="0"/>
                      <m:t>I</m:t>
                    </m:r>
                    <m:r>
                      <m:rPr>
                        <m:nor/>
                      </m:rPr>
                      <a:rPr lang="en-GB" sz="5400" dirty="0" smtClean="0"/>
                      <m:t> + </m:t>
                    </m:r>
                    <m:r>
                      <m:rPr>
                        <m:nor/>
                      </m:rPr>
                      <a:rPr lang="en-GB" sz="5400" dirty="0" smtClean="0"/>
                      <m:t>G</m:t>
                    </m:r>
                  </m:oMath>
                </a14:m>
                <a:endParaRPr lang="en-US" sz="5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8459302-8021-1741-B973-673CEB21DD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0809" y="4940531"/>
                <a:ext cx="4737104" cy="830997"/>
              </a:xfrm>
              <a:prstGeom prst="rect">
                <a:avLst/>
              </a:prstGeom>
              <a:blipFill>
                <a:blip r:embed="rId3"/>
                <a:stretch>
                  <a:fillRect l="-9115" t="-24242" b="-484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75409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47323-21CE-4244-AACB-03756ACAB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689" y="112877"/>
            <a:ext cx="10515600" cy="1325563"/>
          </a:xfrm>
        </p:spPr>
        <p:txBody>
          <a:bodyPr/>
          <a:lstStyle/>
          <a:p>
            <a:r>
              <a:rPr lang="en-US" dirty="0" err="1"/>
              <a:t>Modelo</a:t>
            </a:r>
            <a:r>
              <a:rPr lang="en-US" dirty="0"/>
              <a:t> </a:t>
            </a:r>
            <a:r>
              <a:rPr lang="en-US" dirty="0" err="1"/>
              <a:t>ecómico</a:t>
            </a:r>
            <a:r>
              <a:rPr lang="en-US" dirty="0"/>
              <a:t> – La </a:t>
            </a:r>
            <a:r>
              <a:rPr lang="en-US" dirty="0" err="1"/>
              <a:t>realidad</a:t>
            </a:r>
            <a:r>
              <a:rPr lang="en-US" dirty="0"/>
              <a:t> </a:t>
            </a:r>
            <a:r>
              <a:rPr lang="en-US" dirty="0" err="1"/>
              <a:t>simplificada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63AC24-748F-DD41-A320-7E33F6722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925" y="1438440"/>
            <a:ext cx="3813093" cy="51410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05EF59-9A74-5B43-A67F-7CFB2A3B52D6}"/>
              </a:ext>
            </a:extLst>
          </p:cNvPr>
          <p:cNvSpPr txBox="1"/>
          <p:nvPr/>
        </p:nvSpPr>
        <p:spPr>
          <a:xfrm>
            <a:off x="4971393" y="5496911"/>
            <a:ext cx="68742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W. Phillips </a:t>
            </a:r>
            <a:r>
              <a:rPr lang="en-GB" dirty="0" err="1"/>
              <a:t>construyó</a:t>
            </a:r>
            <a:r>
              <a:rPr lang="en-GB" dirty="0"/>
              <a:t> </a:t>
            </a:r>
            <a:r>
              <a:rPr lang="en-GB" dirty="0" err="1"/>
              <a:t>una</a:t>
            </a:r>
            <a:r>
              <a:rPr lang="en-GB" dirty="0"/>
              <a:t> </a:t>
            </a:r>
            <a:r>
              <a:rPr lang="en-GB" dirty="0" err="1"/>
              <a:t>máquina</a:t>
            </a:r>
            <a:r>
              <a:rPr lang="en-GB" dirty="0"/>
              <a:t> </a:t>
            </a:r>
            <a:r>
              <a:rPr lang="en-GB" dirty="0" err="1"/>
              <a:t>alrededor</a:t>
            </a:r>
            <a:r>
              <a:rPr lang="en-GB" dirty="0"/>
              <a:t> de 1950 para </a:t>
            </a:r>
            <a:r>
              <a:rPr lang="en-GB" dirty="0" err="1"/>
              <a:t>ilustrar</a:t>
            </a:r>
            <a:r>
              <a:rPr lang="en-GB" dirty="0"/>
              <a:t> el </a:t>
            </a:r>
            <a:r>
              <a:rPr lang="en-GB" dirty="0" err="1"/>
              <a:t>funcionamiento</a:t>
            </a:r>
            <a:r>
              <a:rPr lang="en-GB" dirty="0"/>
              <a:t> de la </a:t>
            </a:r>
            <a:r>
              <a:rPr lang="en-GB" dirty="0" err="1"/>
              <a:t>economía</a:t>
            </a:r>
            <a:r>
              <a:rPr lang="en-GB" dirty="0"/>
              <a:t> a </a:t>
            </a:r>
            <a:r>
              <a:rPr lang="en-GB" dirty="0" err="1"/>
              <a:t>través</a:t>
            </a:r>
            <a:r>
              <a:rPr lang="en-GB" dirty="0"/>
              <a:t> del </a:t>
            </a:r>
            <a:r>
              <a:rPr lang="en-GB" dirty="0" err="1"/>
              <a:t>modelo</a:t>
            </a:r>
            <a:r>
              <a:rPr lang="en-GB" dirty="0"/>
              <a:t> </a:t>
            </a:r>
            <a:r>
              <a:rPr lang="en-GB" dirty="0" err="1"/>
              <a:t>simplificado</a:t>
            </a:r>
            <a:r>
              <a:rPr lang="en-GB" dirty="0"/>
              <a:t> </a:t>
            </a:r>
            <a:r>
              <a:rPr lang="en-GB" dirty="0" err="1"/>
              <a:t>Keynesiano</a:t>
            </a:r>
            <a:r>
              <a:rPr lang="en-GB" dirty="0"/>
              <a:t>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15148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2AF78-3301-5644-BE02-D2C7BAF3C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179" y="1030014"/>
            <a:ext cx="10515600" cy="557787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i="1" dirty="0"/>
              <a:t>Tiene que </a:t>
            </a:r>
            <a:r>
              <a:rPr lang="en-GB" i="1" dirty="0" err="1"/>
              <a:t>llegar</a:t>
            </a:r>
            <a:r>
              <a:rPr lang="en-GB" i="1" dirty="0"/>
              <a:t> a </a:t>
            </a:r>
            <a:r>
              <a:rPr lang="en-GB" i="1" dirty="0" err="1"/>
              <a:t>mucho</a:t>
            </a:r>
            <a:r>
              <a:rPr lang="en-GB" i="1" dirty="0"/>
              <a:t> </a:t>
            </a:r>
            <a:r>
              <a:rPr lang="en-GB" i="1" dirty="0" err="1"/>
              <a:t>en</a:t>
            </a:r>
            <a:r>
              <a:rPr lang="en-GB" i="1" dirty="0"/>
              <a:t> </a:t>
            </a:r>
            <a:r>
              <a:rPr lang="en-GB" i="1" dirty="0" err="1"/>
              <a:t>diversas</a:t>
            </a:r>
            <a:r>
              <a:rPr lang="en-GB" i="1" dirty="0"/>
              <a:t> </a:t>
            </a:r>
            <a:r>
              <a:rPr lang="en-GB" i="1" dirty="0" err="1"/>
              <a:t>direcciones</a:t>
            </a:r>
            <a:r>
              <a:rPr lang="en-GB" i="1" dirty="0"/>
              <a:t>, y </a:t>
            </a:r>
            <a:r>
              <a:rPr lang="en-GB" i="1" dirty="0" err="1"/>
              <a:t>debe</a:t>
            </a:r>
            <a:r>
              <a:rPr lang="en-GB" i="1" dirty="0"/>
              <a:t> </a:t>
            </a:r>
            <a:r>
              <a:rPr lang="en-GB" i="1" dirty="0" err="1"/>
              <a:t>combinar</a:t>
            </a:r>
            <a:r>
              <a:rPr lang="en-GB" i="1" dirty="0"/>
              <a:t> </a:t>
            </a:r>
            <a:r>
              <a:rPr lang="en-GB" i="1" dirty="0" err="1"/>
              <a:t>facultades</a:t>
            </a:r>
            <a:r>
              <a:rPr lang="en-GB" i="1" dirty="0"/>
              <a:t> </a:t>
            </a:r>
            <a:r>
              <a:rPr lang="en-GB" i="1" dirty="0" err="1"/>
              <a:t>naturales</a:t>
            </a:r>
            <a:r>
              <a:rPr lang="en-GB" i="1" dirty="0"/>
              <a:t> que no </a:t>
            </a:r>
            <a:r>
              <a:rPr lang="en-GB" i="1" dirty="0" err="1"/>
              <a:t>siempre</a:t>
            </a:r>
            <a:r>
              <a:rPr lang="en-GB" i="1" dirty="0"/>
              <a:t> se </a:t>
            </a:r>
            <a:r>
              <a:rPr lang="en-GB" i="1" dirty="0" err="1"/>
              <a:t>encuentran</a:t>
            </a:r>
            <a:r>
              <a:rPr lang="en-GB" i="1" dirty="0"/>
              <a:t> </a:t>
            </a:r>
            <a:r>
              <a:rPr lang="en-GB" i="1" dirty="0" err="1"/>
              <a:t>reunidas</a:t>
            </a:r>
            <a:r>
              <a:rPr lang="en-GB" i="1" dirty="0"/>
              <a:t> </a:t>
            </a:r>
            <a:r>
              <a:rPr lang="en-GB" i="1" dirty="0" err="1"/>
              <a:t>en</a:t>
            </a:r>
            <a:r>
              <a:rPr lang="en-GB" i="1" dirty="0"/>
              <a:t> un </a:t>
            </a:r>
            <a:r>
              <a:rPr lang="en-GB" i="1" dirty="0" err="1"/>
              <a:t>mismo</a:t>
            </a:r>
            <a:r>
              <a:rPr lang="en-GB" i="1" dirty="0"/>
              <a:t> </a:t>
            </a:r>
            <a:r>
              <a:rPr lang="en-GB" i="1" dirty="0" err="1"/>
              <a:t>individuo</a:t>
            </a:r>
            <a:r>
              <a:rPr lang="en-GB" i="1" dirty="0"/>
              <a:t>. </a:t>
            </a:r>
            <a:r>
              <a:rPr lang="en-GB" i="1" dirty="0" err="1"/>
              <a:t>Debe</a:t>
            </a:r>
            <a:r>
              <a:rPr lang="en-GB" i="1" dirty="0"/>
              <a:t> </a:t>
            </a:r>
            <a:r>
              <a:rPr lang="en-GB" i="1" dirty="0" err="1"/>
              <a:t>ser</a:t>
            </a:r>
            <a:r>
              <a:rPr lang="en-GB" i="1" dirty="0"/>
              <a:t> </a:t>
            </a:r>
            <a:r>
              <a:rPr lang="en-GB" i="1" dirty="0" err="1"/>
              <a:t>matemático</a:t>
            </a:r>
            <a:r>
              <a:rPr lang="en-GB" i="1" dirty="0"/>
              <a:t>, </a:t>
            </a:r>
            <a:r>
              <a:rPr lang="en-GB" i="1" dirty="0" err="1"/>
              <a:t>historiador</a:t>
            </a:r>
            <a:r>
              <a:rPr lang="en-GB" i="1" dirty="0"/>
              <a:t>, </a:t>
            </a:r>
            <a:r>
              <a:rPr lang="en-GB" i="1" dirty="0" err="1"/>
              <a:t>estadista</a:t>
            </a:r>
            <a:r>
              <a:rPr lang="en-GB" i="1" dirty="0"/>
              <a:t> y </a:t>
            </a:r>
            <a:r>
              <a:rPr lang="en-GB" i="1" dirty="0" err="1"/>
              <a:t>filósofo</a:t>
            </a:r>
            <a:r>
              <a:rPr lang="en-GB" i="1" dirty="0"/>
              <a:t> (</a:t>
            </a:r>
            <a:r>
              <a:rPr lang="en-GB" i="1" dirty="0" err="1"/>
              <a:t>en</a:t>
            </a:r>
            <a:r>
              <a:rPr lang="en-GB" i="1" dirty="0"/>
              <a:t> </a:t>
            </a:r>
            <a:r>
              <a:rPr lang="en-GB" i="1" dirty="0" err="1"/>
              <a:t>cierto</a:t>
            </a:r>
            <a:r>
              <a:rPr lang="en-GB" i="1" dirty="0"/>
              <a:t> </a:t>
            </a:r>
            <a:r>
              <a:rPr lang="en-GB" i="1" dirty="0" err="1"/>
              <a:t>grado</a:t>
            </a:r>
            <a:r>
              <a:rPr lang="en-GB" i="1" dirty="0"/>
              <a:t>).</a:t>
            </a:r>
          </a:p>
          <a:p>
            <a:pPr marL="0" indent="0" algn="ctr">
              <a:buNone/>
            </a:pPr>
            <a:endParaRPr lang="en-GB" i="1" dirty="0"/>
          </a:p>
          <a:p>
            <a:pPr marL="0" indent="0" algn="ctr">
              <a:buNone/>
            </a:pPr>
            <a:r>
              <a:rPr lang="en-GB" i="1" dirty="0" err="1"/>
              <a:t>Debe</a:t>
            </a:r>
            <a:r>
              <a:rPr lang="en-GB" i="1" dirty="0"/>
              <a:t> </a:t>
            </a:r>
            <a:r>
              <a:rPr lang="en-GB" i="1" dirty="0" err="1"/>
              <a:t>comprender</a:t>
            </a:r>
            <a:r>
              <a:rPr lang="en-GB" i="1" dirty="0"/>
              <a:t> </a:t>
            </a:r>
            <a:r>
              <a:rPr lang="en-GB" i="1" dirty="0" err="1"/>
              <a:t>los</a:t>
            </a:r>
            <a:r>
              <a:rPr lang="en-GB" i="1" dirty="0"/>
              <a:t> </a:t>
            </a:r>
            <a:r>
              <a:rPr lang="en-GB" i="1" dirty="0" err="1"/>
              <a:t>símbolos</a:t>
            </a:r>
            <a:r>
              <a:rPr lang="en-GB" i="1" dirty="0"/>
              <a:t> y </a:t>
            </a:r>
            <a:r>
              <a:rPr lang="en-GB" i="1" dirty="0" err="1"/>
              <a:t>hablar</a:t>
            </a:r>
            <a:r>
              <a:rPr lang="en-GB" i="1" dirty="0"/>
              <a:t> con palabras </a:t>
            </a:r>
            <a:r>
              <a:rPr lang="en-GB" i="1" dirty="0" err="1"/>
              <a:t>corrientes</a:t>
            </a:r>
            <a:r>
              <a:rPr lang="en-GB" i="1" dirty="0"/>
              <a:t>. </a:t>
            </a:r>
            <a:r>
              <a:rPr lang="en-GB" i="1" dirty="0" err="1"/>
              <a:t>Debe</a:t>
            </a:r>
            <a:r>
              <a:rPr lang="en-GB" i="1" dirty="0"/>
              <a:t> </a:t>
            </a:r>
            <a:r>
              <a:rPr lang="en-GB" i="1" dirty="0" err="1"/>
              <a:t>contemplar</a:t>
            </a:r>
            <a:r>
              <a:rPr lang="en-GB" i="1" dirty="0"/>
              <a:t> lo particular </a:t>
            </a:r>
            <a:r>
              <a:rPr lang="en-GB" i="1" dirty="0" err="1"/>
              <a:t>en</a:t>
            </a:r>
            <a:r>
              <a:rPr lang="en-GB" i="1" dirty="0"/>
              <a:t> </a:t>
            </a:r>
            <a:r>
              <a:rPr lang="en-GB" i="1" dirty="0" err="1"/>
              <a:t>términos</a:t>
            </a:r>
            <a:r>
              <a:rPr lang="en-GB" i="1" dirty="0"/>
              <a:t> de lo general y </a:t>
            </a:r>
            <a:r>
              <a:rPr lang="en-GB" i="1" dirty="0" err="1"/>
              <a:t>tocar</a:t>
            </a:r>
            <a:r>
              <a:rPr lang="en-GB" i="1" dirty="0"/>
              <a:t> lo </a:t>
            </a:r>
            <a:r>
              <a:rPr lang="en-GB" i="1" dirty="0" err="1"/>
              <a:t>abstracto</a:t>
            </a:r>
            <a:r>
              <a:rPr lang="en-GB" i="1" dirty="0"/>
              <a:t> y lo </a:t>
            </a:r>
            <a:r>
              <a:rPr lang="en-GB" i="1" dirty="0" err="1"/>
              <a:t>concreto</a:t>
            </a:r>
            <a:r>
              <a:rPr lang="en-GB" i="1" dirty="0"/>
              <a:t> con el </a:t>
            </a:r>
            <a:r>
              <a:rPr lang="en-GB" i="1" dirty="0" err="1"/>
              <a:t>mismo</a:t>
            </a:r>
            <a:r>
              <a:rPr lang="en-GB" i="1" dirty="0"/>
              <a:t> </a:t>
            </a:r>
            <a:r>
              <a:rPr lang="en-GB" i="1" dirty="0" err="1"/>
              <a:t>vuelo</a:t>
            </a:r>
            <a:r>
              <a:rPr lang="en-GB" i="1" dirty="0"/>
              <a:t> del </a:t>
            </a:r>
            <a:r>
              <a:rPr lang="en-GB" i="1" dirty="0" err="1"/>
              <a:t>pensamiento</a:t>
            </a:r>
            <a:r>
              <a:rPr lang="en-GB" i="1" dirty="0"/>
              <a:t>. </a:t>
            </a:r>
            <a:r>
              <a:rPr lang="en-GB" i="1" dirty="0" err="1"/>
              <a:t>Debe</a:t>
            </a:r>
            <a:r>
              <a:rPr lang="en-GB" i="1" dirty="0"/>
              <a:t> </a:t>
            </a:r>
            <a:r>
              <a:rPr lang="en-GB" i="1" dirty="0" err="1"/>
              <a:t>estudiar</a:t>
            </a:r>
            <a:r>
              <a:rPr lang="en-GB" i="1" dirty="0"/>
              <a:t> el </a:t>
            </a:r>
            <a:r>
              <a:rPr lang="en-GB" i="1" dirty="0" err="1"/>
              <a:t>presente</a:t>
            </a:r>
            <a:r>
              <a:rPr lang="en-GB" i="1" dirty="0"/>
              <a:t> a la luz del </a:t>
            </a:r>
            <a:r>
              <a:rPr lang="en-GB" i="1" dirty="0" err="1"/>
              <a:t>pasado</a:t>
            </a:r>
            <a:r>
              <a:rPr lang="en-GB" i="1" dirty="0"/>
              <a:t> y con vista al </a:t>
            </a:r>
            <a:r>
              <a:rPr lang="en-GB" i="1" dirty="0" err="1"/>
              <a:t>futuro</a:t>
            </a:r>
            <a:r>
              <a:rPr lang="en-GB" i="1" dirty="0"/>
              <a:t>. </a:t>
            </a:r>
            <a:r>
              <a:rPr lang="en-GB" i="1" dirty="0" err="1"/>
              <a:t>Ninguna</a:t>
            </a:r>
            <a:r>
              <a:rPr lang="en-GB" i="1" dirty="0"/>
              <a:t> </a:t>
            </a:r>
            <a:r>
              <a:rPr lang="en-GB" i="1" dirty="0" err="1"/>
              <a:t>parte</a:t>
            </a:r>
            <a:r>
              <a:rPr lang="en-GB" i="1" dirty="0"/>
              <a:t> de la </a:t>
            </a:r>
            <a:r>
              <a:rPr lang="en-GB" i="1" dirty="0" err="1"/>
              <a:t>naturaleza</a:t>
            </a:r>
            <a:r>
              <a:rPr lang="en-GB" i="1" dirty="0"/>
              <a:t> del hombre o de sus </a:t>
            </a:r>
            <a:r>
              <a:rPr lang="en-GB" i="1" dirty="0" err="1"/>
              <a:t>instituciones</a:t>
            </a:r>
            <a:r>
              <a:rPr lang="en-GB" i="1" dirty="0"/>
              <a:t> </a:t>
            </a:r>
            <a:r>
              <a:rPr lang="en-GB" i="1" dirty="0" err="1"/>
              <a:t>debe</a:t>
            </a:r>
            <a:r>
              <a:rPr lang="en-GB" i="1" dirty="0"/>
              <a:t> </a:t>
            </a:r>
            <a:r>
              <a:rPr lang="en-GB" i="1" dirty="0" err="1"/>
              <a:t>quedar</a:t>
            </a:r>
            <a:r>
              <a:rPr lang="en-GB" i="1" dirty="0"/>
              <a:t> </a:t>
            </a:r>
            <a:r>
              <a:rPr lang="en-GB" i="1" dirty="0" err="1"/>
              <a:t>por</a:t>
            </a:r>
            <a:r>
              <a:rPr lang="en-GB" i="1" dirty="0"/>
              <a:t> </a:t>
            </a:r>
            <a:r>
              <a:rPr lang="en-GB" i="1" dirty="0" err="1"/>
              <a:t>completo</a:t>
            </a:r>
            <a:r>
              <a:rPr lang="en-GB" i="1" dirty="0"/>
              <a:t> </a:t>
            </a:r>
            <a:r>
              <a:rPr lang="en-GB" i="1" dirty="0" err="1"/>
              <a:t>fuera</a:t>
            </a:r>
            <a:r>
              <a:rPr lang="en-GB" i="1" dirty="0"/>
              <a:t> de </a:t>
            </a:r>
            <a:r>
              <a:rPr lang="en-GB" i="1" dirty="0" err="1"/>
              <a:t>su</a:t>
            </a:r>
            <a:r>
              <a:rPr lang="en-GB" i="1" dirty="0"/>
              <a:t> </a:t>
            </a:r>
            <a:r>
              <a:rPr lang="en-GB" i="1" dirty="0" err="1"/>
              <a:t>consideración</a:t>
            </a:r>
            <a:r>
              <a:rPr lang="en-GB" i="1" dirty="0"/>
              <a:t>.</a:t>
            </a:r>
          </a:p>
          <a:p>
            <a:pPr marL="0" indent="0" algn="ctr">
              <a:buNone/>
            </a:pPr>
            <a:endParaRPr lang="en-GB" i="1" dirty="0"/>
          </a:p>
          <a:p>
            <a:pPr marL="0" indent="0" algn="ctr">
              <a:buNone/>
            </a:pPr>
            <a:r>
              <a:rPr lang="en-GB" i="1" dirty="0" err="1"/>
              <a:t>Debe</a:t>
            </a:r>
            <a:r>
              <a:rPr lang="en-GB" i="1" dirty="0"/>
              <a:t> </a:t>
            </a:r>
            <a:r>
              <a:rPr lang="en-GB" i="1" dirty="0" err="1"/>
              <a:t>ser</a:t>
            </a:r>
            <a:r>
              <a:rPr lang="en-GB" i="1" dirty="0"/>
              <a:t> </a:t>
            </a:r>
            <a:r>
              <a:rPr lang="en-GB" i="1" dirty="0" err="1"/>
              <a:t>simultáneamente</a:t>
            </a:r>
            <a:r>
              <a:rPr lang="en-GB" i="1" dirty="0"/>
              <a:t> </a:t>
            </a:r>
            <a:r>
              <a:rPr lang="en-GB" i="1" dirty="0" err="1"/>
              <a:t>desinteresado</a:t>
            </a:r>
            <a:r>
              <a:rPr lang="en-GB" i="1" dirty="0"/>
              <a:t> y </a:t>
            </a:r>
            <a:r>
              <a:rPr lang="en-GB" i="1" dirty="0" err="1"/>
              <a:t>utilitario</a:t>
            </a:r>
            <a:r>
              <a:rPr lang="en-GB" i="1" dirty="0"/>
              <a:t>; tan </a:t>
            </a:r>
            <a:r>
              <a:rPr lang="en-GB" i="1" dirty="0" err="1"/>
              <a:t>fuera</a:t>
            </a:r>
            <a:r>
              <a:rPr lang="en-GB" i="1" dirty="0"/>
              <a:t> de la </a:t>
            </a:r>
            <a:r>
              <a:rPr lang="en-GB" i="1" dirty="0" err="1"/>
              <a:t>realidad</a:t>
            </a:r>
            <a:r>
              <a:rPr lang="en-GB" i="1" dirty="0"/>
              <a:t> y tan incorruptible </a:t>
            </a:r>
            <a:r>
              <a:rPr lang="en-GB" i="1" dirty="0" err="1"/>
              <a:t>como</a:t>
            </a:r>
            <a:r>
              <a:rPr lang="en-GB" i="1" dirty="0"/>
              <a:t> un </a:t>
            </a:r>
            <a:r>
              <a:rPr lang="en-GB" i="1" dirty="0" err="1"/>
              <a:t>artista</a:t>
            </a:r>
            <a:r>
              <a:rPr lang="en-GB" i="1" dirty="0"/>
              <a:t>, y sin embargo, </a:t>
            </a:r>
            <a:r>
              <a:rPr lang="en-GB" i="1" dirty="0" err="1"/>
              <a:t>en</a:t>
            </a:r>
            <a:r>
              <a:rPr lang="en-GB" i="1" dirty="0"/>
              <a:t> </a:t>
            </a:r>
            <a:r>
              <a:rPr lang="en-GB" i="1" dirty="0" err="1"/>
              <a:t>algunas</a:t>
            </a:r>
            <a:r>
              <a:rPr lang="en-GB" i="1" dirty="0"/>
              <a:t> </a:t>
            </a:r>
            <a:r>
              <a:rPr lang="en-GB" i="1" dirty="0" err="1"/>
              <a:t>ocasiones</a:t>
            </a:r>
            <a:r>
              <a:rPr lang="en-GB" i="1" dirty="0"/>
              <a:t>, tan </a:t>
            </a:r>
            <a:r>
              <a:rPr lang="en-GB" i="1" dirty="0" err="1"/>
              <a:t>cerca</a:t>
            </a:r>
            <a:r>
              <a:rPr lang="en-GB" i="1" dirty="0"/>
              <a:t> de la </a:t>
            </a:r>
            <a:r>
              <a:rPr lang="en-GB" i="1" dirty="0" err="1"/>
              <a:t>tierra</a:t>
            </a:r>
            <a:r>
              <a:rPr lang="en-GB" i="1" dirty="0"/>
              <a:t> </a:t>
            </a:r>
            <a:r>
              <a:rPr lang="en-GB" i="1" dirty="0" err="1"/>
              <a:t>como</a:t>
            </a:r>
            <a:r>
              <a:rPr lang="en-GB" i="1" dirty="0"/>
              <a:t> el </a:t>
            </a:r>
            <a:r>
              <a:rPr lang="en-GB" i="1" dirty="0" err="1"/>
              <a:t>político</a:t>
            </a:r>
            <a:endParaRPr lang="en-GB" i="1" dirty="0"/>
          </a:p>
          <a:p>
            <a:pPr algn="ctr"/>
            <a:endParaRPr lang="en-US" i="1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4750D08-F475-AC49-8252-CF43E2BB2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681" y="-12765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El </a:t>
            </a:r>
            <a:r>
              <a:rPr lang="en-US" dirty="0" err="1"/>
              <a:t>economista</a:t>
            </a:r>
            <a:r>
              <a:rPr lang="en-US" dirty="0"/>
              <a:t> </a:t>
            </a:r>
            <a:r>
              <a:rPr lang="en-US" dirty="0" err="1"/>
              <a:t>según</a:t>
            </a:r>
            <a:r>
              <a:rPr lang="en-US" dirty="0"/>
              <a:t> Keynes</a:t>
            </a:r>
          </a:p>
        </p:txBody>
      </p:sp>
    </p:spTree>
    <p:extLst>
      <p:ext uri="{BB962C8B-B14F-4D97-AF65-F5344CB8AC3E}">
        <p14:creationId xmlns:p14="http://schemas.microsoft.com/office/powerpoint/2010/main" val="82005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B13DC-40D9-5A46-9554-91B891177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La </a:t>
            </a:r>
            <a:r>
              <a:rPr lang="en-US" dirty="0" err="1"/>
              <a:t>caja</a:t>
            </a:r>
            <a:r>
              <a:rPr lang="en-US" dirty="0"/>
              <a:t> de </a:t>
            </a:r>
            <a:r>
              <a:rPr lang="en-US" dirty="0" err="1"/>
              <a:t>herramientas</a:t>
            </a:r>
            <a:r>
              <a:rPr lang="en-US" dirty="0"/>
              <a:t> de la </a:t>
            </a:r>
            <a:r>
              <a:rPr lang="en-US" dirty="0" err="1"/>
              <a:t>Teoría</a:t>
            </a:r>
            <a:r>
              <a:rPr lang="en-US" dirty="0"/>
              <a:t> </a:t>
            </a:r>
            <a:r>
              <a:rPr lang="en-US" dirty="0" err="1"/>
              <a:t>Económica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E91791-3B3B-2F43-B9E4-30A08DB39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2770"/>
            <a:ext cx="10515600" cy="4351338"/>
          </a:xfrm>
        </p:spPr>
        <p:txBody>
          <a:bodyPr/>
          <a:lstStyle/>
          <a:p>
            <a:r>
              <a:rPr lang="en-US" dirty="0"/>
              <a:t>Historia</a:t>
            </a:r>
          </a:p>
          <a:p>
            <a:r>
              <a:rPr lang="en-US" dirty="0" err="1"/>
              <a:t>Filosofía</a:t>
            </a:r>
            <a:endParaRPr lang="en-US" dirty="0"/>
          </a:p>
          <a:p>
            <a:r>
              <a:rPr lang="en-US" dirty="0" err="1"/>
              <a:t>Sociología</a:t>
            </a:r>
            <a:endParaRPr lang="en-US" dirty="0"/>
          </a:p>
          <a:p>
            <a:r>
              <a:rPr lang="en-US" dirty="0" err="1"/>
              <a:t>Psicología</a:t>
            </a:r>
            <a:endParaRPr lang="en-US" dirty="0"/>
          </a:p>
          <a:p>
            <a:r>
              <a:rPr lang="en-US" dirty="0"/>
              <a:t>….</a:t>
            </a:r>
          </a:p>
          <a:p>
            <a:r>
              <a:rPr lang="en-US" b="1" dirty="0" err="1"/>
              <a:t>Métodos</a:t>
            </a:r>
            <a:r>
              <a:rPr lang="en-US" b="1" dirty="0"/>
              <a:t> </a:t>
            </a:r>
            <a:r>
              <a:rPr lang="en-US" b="1" dirty="0" err="1"/>
              <a:t>cuantitativos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1306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F6FE8-62AE-844C-B36D-D65144837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628" y="81345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Economía</a:t>
            </a:r>
            <a:r>
              <a:rPr lang="en-US" dirty="0"/>
              <a:t> </a:t>
            </a:r>
            <a:r>
              <a:rPr lang="en-US" dirty="0" err="1"/>
              <a:t>Cuantitativa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35541E-5284-3340-B5D7-31B199CAC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952" y="1406908"/>
            <a:ext cx="6299200" cy="49403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78A4C28-33DF-E44A-A31C-F4A18551C517}"/>
              </a:ext>
            </a:extLst>
          </p:cNvPr>
          <p:cNvSpPr/>
          <p:nvPr/>
        </p:nvSpPr>
        <p:spPr>
          <a:xfrm>
            <a:off x="8591674" y="6347208"/>
            <a:ext cx="33950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Fuente: </a:t>
            </a:r>
            <a:r>
              <a:rPr lang="es-ES" dirty="0"/>
              <a:t>Hernández, 2000</a:t>
            </a:r>
            <a:r>
              <a:rPr lang="en-GB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3005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EDB53-10D6-5249-B13D-B28747781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Instrumentos</a:t>
            </a:r>
            <a:r>
              <a:rPr lang="en-US" dirty="0"/>
              <a:t> de la </a:t>
            </a:r>
            <a:r>
              <a:rPr lang="en-US" dirty="0" err="1"/>
              <a:t>economía</a:t>
            </a:r>
            <a:r>
              <a:rPr lang="en-US" dirty="0"/>
              <a:t> </a:t>
            </a:r>
            <a:r>
              <a:rPr lang="en-US" dirty="0" err="1"/>
              <a:t>cuantitativa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64B5A-3933-DF44-B161-CF2250E3D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Cálculo</a:t>
            </a:r>
            <a:r>
              <a:rPr lang="en-US" dirty="0"/>
              <a:t> </a:t>
            </a:r>
            <a:r>
              <a:rPr lang="en-US" dirty="0" err="1"/>
              <a:t>diferencial</a:t>
            </a:r>
            <a:endParaRPr lang="en-US" dirty="0"/>
          </a:p>
          <a:p>
            <a:r>
              <a:rPr lang="en-US" dirty="0" err="1"/>
              <a:t>Cálculo</a:t>
            </a:r>
            <a:r>
              <a:rPr lang="en-US" dirty="0"/>
              <a:t> integral</a:t>
            </a:r>
          </a:p>
          <a:p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lineales</a:t>
            </a:r>
            <a:r>
              <a:rPr lang="en-US" dirty="0"/>
              <a:t> y </a:t>
            </a:r>
            <a:r>
              <a:rPr lang="en-US" dirty="0" err="1"/>
              <a:t>álgebras</a:t>
            </a:r>
            <a:r>
              <a:rPr lang="en-US" dirty="0"/>
              <a:t>: algebra lineal y algebra </a:t>
            </a:r>
            <a:r>
              <a:rPr lang="en-US" dirty="0" err="1"/>
              <a:t>matricial</a:t>
            </a:r>
            <a:endParaRPr lang="en-US" dirty="0"/>
          </a:p>
          <a:p>
            <a:r>
              <a:rPr lang="en-US" dirty="0" err="1"/>
              <a:t>Programación</a:t>
            </a:r>
            <a:r>
              <a:rPr lang="en-US" dirty="0"/>
              <a:t> lineal</a:t>
            </a:r>
          </a:p>
          <a:p>
            <a:r>
              <a:rPr lang="en-US" dirty="0" err="1"/>
              <a:t>Teoría</a:t>
            </a:r>
            <a:r>
              <a:rPr lang="en-US" dirty="0"/>
              <a:t> de </a:t>
            </a:r>
            <a:r>
              <a:rPr lang="en-US" dirty="0" err="1"/>
              <a:t>Juegos</a:t>
            </a:r>
            <a:endParaRPr lang="en-US" dirty="0"/>
          </a:p>
          <a:p>
            <a:r>
              <a:rPr lang="en-US" dirty="0" err="1"/>
              <a:t>Econometría</a:t>
            </a:r>
            <a:r>
              <a:rPr lang="en-US" dirty="0"/>
              <a:t> (</a:t>
            </a:r>
            <a:r>
              <a:rPr lang="en-US" dirty="0" err="1"/>
              <a:t>estadística</a:t>
            </a:r>
            <a:r>
              <a:rPr lang="en-US" dirty="0"/>
              <a:t>)</a:t>
            </a:r>
          </a:p>
          <a:p>
            <a:r>
              <a:rPr lang="en-US" dirty="0" err="1"/>
              <a:t>Matriz</a:t>
            </a:r>
            <a:r>
              <a:rPr lang="en-US" dirty="0"/>
              <a:t> </a:t>
            </a:r>
            <a:r>
              <a:rPr lang="en-US" dirty="0" err="1"/>
              <a:t>Insumo-Producto</a:t>
            </a:r>
            <a:endParaRPr lang="en-US" dirty="0"/>
          </a:p>
          <a:p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contabilidad</a:t>
            </a:r>
            <a:r>
              <a:rPr lang="en-US" dirty="0"/>
              <a:t> social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838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CEC-620F-4341-BE6F-CD63766CF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07470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Ventajas</a:t>
            </a:r>
            <a:r>
              <a:rPr lang="en-US" dirty="0"/>
              <a:t> y </a:t>
            </a:r>
            <a:r>
              <a:rPr lang="en-US" dirty="0" err="1"/>
              <a:t>beneficios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DEAE7D-FA59-E64C-A722-FC00946FC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447" y="1646948"/>
            <a:ext cx="11446626" cy="4807932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s-ES" dirty="0"/>
              <a:t>Se logran encontrar relaciones entre variables o magnitudes y entre funciones. </a:t>
            </a:r>
          </a:p>
          <a:p>
            <a:pPr lvl="0"/>
            <a:r>
              <a:rPr lang="es-ES" dirty="0"/>
              <a:t>Se facilita la intuición económica </a:t>
            </a:r>
          </a:p>
          <a:p>
            <a:pPr lvl="0"/>
            <a:r>
              <a:rPr lang="es-ES" dirty="0"/>
              <a:t>Se facilita la exposición y comprensión de problemas económicos </a:t>
            </a:r>
          </a:p>
          <a:p>
            <a:pPr lvl="0"/>
            <a:r>
              <a:rPr lang="es-ES" dirty="0"/>
              <a:t>Se hace más concisa la teoría y precisa conceptos teóricos</a:t>
            </a:r>
          </a:p>
          <a:p>
            <a:pPr lvl="0"/>
            <a:r>
              <a:rPr lang="es-ES" dirty="0"/>
              <a:t>Se logra una mayor amplitud y precisión de la teoría económica existente.</a:t>
            </a:r>
            <a:endParaRPr lang="en-GB" dirty="0"/>
          </a:p>
          <a:p>
            <a:pPr lvl="0"/>
            <a:r>
              <a:rPr lang="es-ES" dirty="0"/>
              <a:t>Las matemáticas explicitan supuestos y premisas, eliminando muchos sesgos de la teoría. </a:t>
            </a:r>
          </a:p>
          <a:p>
            <a:pPr lvl="0"/>
            <a:r>
              <a:rPr lang="es-ES" dirty="0"/>
              <a:t>Permite nuevos desarrollos, más extensos, de nuevas teorías o doctrinas económicas.</a:t>
            </a:r>
            <a:endParaRPr lang="en-GB" dirty="0"/>
          </a:p>
          <a:p>
            <a:pPr lvl="0"/>
            <a:r>
              <a:rPr lang="es-ES" dirty="0"/>
              <a:t>Se emplean nuevas herramientas y técnicas propias de otras ciencias y disciplinas que aclara o define problemas teóricos y prácticos.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3997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6CE38-32B9-5D4A-A7EA-F1A9FBED0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66" y="186450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Desventajas</a:t>
            </a:r>
            <a:r>
              <a:rPr lang="en-US" dirty="0"/>
              <a:t>  y </a:t>
            </a:r>
            <a:r>
              <a:rPr lang="en-US" dirty="0" err="1"/>
              <a:t>Limitantes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C101929-7F9A-E949-A87A-0BB4DC43CC7F}"/>
              </a:ext>
            </a:extLst>
          </p:cNvPr>
          <p:cNvSpPr txBox="1">
            <a:spLocks/>
          </p:cNvSpPr>
          <p:nvPr/>
        </p:nvSpPr>
        <p:spPr>
          <a:xfrm>
            <a:off x="498763" y="1625293"/>
            <a:ext cx="11058005" cy="468387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dirty="0"/>
              <a:t>Los modelos cuantitativos tienden a ser complejos y sofisticados</a:t>
            </a:r>
          </a:p>
          <a:p>
            <a:pPr algn="just"/>
            <a:r>
              <a:rPr lang="es-ES" dirty="0"/>
              <a:t>El lenguaje empleado en la formalización es poco accesible para el público no especializado en la problemática económica.</a:t>
            </a:r>
            <a:endParaRPr lang="en-GB" dirty="0"/>
          </a:p>
          <a:p>
            <a:pPr algn="just"/>
            <a:r>
              <a:rPr lang="es-ES" dirty="0"/>
              <a:t>La abstracción e interpretación de la realidad analizada es divulgada y asumida como verdad universal.</a:t>
            </a:r>
            <a:endParaRPr lang="en-GB" dirty="0"/>
          </a:p>
          <a:p>
            <a:pPr algn="just"/>
            <a:r>
              <a:rPr lang="es-ES" dirty="0"/>
              <a:t>Muchas veces se olvida la importancia de la teoría económica ante el uso de herramientas y modelos matemáticos, algunos casos solo por moda.</a:t>
            </a:r>
            <a:endParaRPr lang="en-GB" dirty="0"/>
          </a:p>
          <a:p>
            <a:pPr algn="just"/>
            <a:r>
              <a:rPr lang="es-ES" dirty="0"/>
              <a:t>Se aplican modelos ajenos a realidades sociales y económicas específicas, lo cual poco contribuye a la solución de problemas teóricos y aplicados específicos.</a:t>
            </a:r>
            <a:endParaRPr lang="en-GB" dirty="0"/>
          </a:p>
          <a:p>
            <a:pPr algn="just"/>
            <a:r>
              <a:rPr lang="es-ES" dirty="0"/>
              <a:t>Existen dificultades teóricas y prácticas en la comprensión de los comportamientos de las sociedades e individuos como objeto fundamental de las ciencias sociales.</a:t>
            </a:r>
            <a:endParaRPr lang="en-GB" dirty="0"/>
          </a:p>
          <a:p>
            <a:pPr algn="just"/>
            <a:r>
              <a:rPr lang="es-ES" dirty="0"/>
              <a:t>Existe una gran diferencia entre lo que se llama la racionalidad económica y la política económica que está fuertemente determinada por las condiciones que establecen los grupos de interés, la incertidumbre, los riesgos, las instituciones y, en general, las fallas de los mercados.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922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B8B0-B2C6-F94F-A6E5-D3AD99CD5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135" y="2434994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Herramientas</a:t>
            </a:r>
            <a:r>
              <a:rPr lang="en-US" dirty="0"/>
              <a:t> para </a:t>
            </a:r>
            <a:r>
              <a:rPr lang="en-US" dirty="0" err="1"/>
              <a:t>simplificar</a:t>
            </a:r>
            <a:r>
              <a:rPr lang="en-US" dirty="0"/>
              <a:t> y </a:t>
            </a:r>
            <a:r>
              <a:rPr lang="en-US" dirty="0" err="1"/>
              <a:t>entender</a:t>
            </a:r>
            <a:r>
              <a:rPr lang="en-US" dirty="0"/>
              <a:t> la </a:t>
            </a:r>
            <a:r>
              <a:rPr lang="en-US" dirty="0" err="1"/>
              <a:t>realidad</a:t>
            </a:r>
            <a:r>
              <a:rPr lang="en-US" dirty="0"/>
              <a:t> </a:t>
            </a:r>
            <a:r>
              <a:rPr lang="en-US" dirty="0" err="1"/>
              <a:t>caótica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088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325D6-7BE1-CD4A-B471-3121BAB9C8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8993" y="1347214"/>
            <a:ext cx="9644016" cy="2751819"/>
          </a:xfrm>
        </p:spPr>
        <p:txBody>
          <a:bodyPr/>
          <a:lstStyle/>
          <a:p>
            <a:r>
              <a:rPr lang="en-US" dirty="0"/>
              <a:t>Quiz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temas</a:t>
            </a:r>
            <a:r>
              <a:rPr lang="en-US" dirty="0"/>
              <a:t> que son </a:t>
            </a:r>
            <a:r>
              <a:rPr lang="en-US" dirty="0" err="1"/>
              <a:t>economía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870569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754E0-7446-7840-B8C8-DC312B9C5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Ejercicio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D62A4F-BABF-0447-ACBB-BC6852F3B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290" y="1690688"/>
            <a:ext cx="5453774" cy="39490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DA8069F-8201-C04E-8B16-C13766651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747" y="1815383"/>
            <a:ext cx="6130363" cy="369964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64F4D74-97F0-C146-AF9C-F16EE319FC59}"/>
                  </a:ext>
                </a:extLst>
              </p:cNvPr>
              <p:cNvSpPr txBox="1"/>
              <p:nvPr/>
            </p:nvSpPr>
            <p:spPr>
              <a:xfrm>
                <a:off x="4308251" y="5764415"/>
                <a:ext cx="4026643" cy="8309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s-ES" sz="5400" dirty="0"/>
                  <a:t>Q</a:t>
                </a:r>
                <a14:m>
                  <m:oMath xmlns:m="http://schemas.openxmlformats.org/officeDocument/2006/math">
                    <m:r>
                      <a:rPr lang="en-US" sz="54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54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s-ES" sz="5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5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s-ES" sz="5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5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64F4D74-97F0-C146-AF9C-F16EE319FC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8251" y="5764415"/>
                <a:ext cx="4026643" cy="830997"/>
              </a:xfrm>
              <a:prstGeom prst="rect">
                <a:avLst/>
              </a:prstGeom>
              <a:blipFill>
                <a:blip r:embed="rId4"/>
                <a:stretch>
                  <a:fillRect l="-10063" t="-24242" b="-484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216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5AAEDB-D70A-E241-BCD1-29548B281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442" y="0"/>
            <a:ext cx="76211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2341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FA081-427D-8D48-B5AC-37BCA8702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9D79F-97E5-7E4E-854C-E5745C6D8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4923"/>
            <a:ext cx="10515600" cy="4222039"/>
          </a:xfrm>
        </p:spPr>
        <p:txBody>
          <a:bodyPr/>
          <a:lstStyle/>
          <a:p>
            <a:r>
              <a:rPr lang="en-US" dirty="0" err="1"/>
              <a:t>Abstracción</a:t>
            </a:r>
            <a:r>
              <a:rPr lang="en-US" dirty="0"/>
              <a:t> </a:t>
            </a:r>
            <a:r>
              <a:rPr lang="en-US" dirty="0" err="1"/>
              <a:t>matemática</a:t>
            </a:r>
            <a:endParaRPr lang="en-US" dirty="0"/>
          </a:p>
          <a:p>
            <a:r>
              <a:rPr lang="en-US" dirty="0" err="1"/>
              <a:t>Visualización</a:t>
            </a:r>
            <a:endParaRPr lang="en-US" dirty="0"/>
          </a:p>
          <a:p>
            <a:r>
              <a:rPr lang="en-US" dirty="0" err="1"/>
              <a:t>Simplificar</a:t>
            </a:r>
            <a:r>
              <a:rPr lang="en-US" dirty="0"/>
              <a:t> la </a:t>
            </a:r>
            <a:r>
              <a:rPr lang="en-US" dirty="0" err="1"/>
              <a:t>realidad</a:t>
            </a:r>
            <a:endParaRPr lang="en-US" dirty="0"/>
          </a:p>
          <a:p>
            <a:r>
              <a:rPr lang="en-US" dirty="0" err="1"/>
              <a:t>Inferencia</a:t>
            </a:r>
            <a:endParaRPr lang="en-US" dirty="0"/>
          </a:p>
          <a:p>
            <a:r>
              <a:rPr lang="en-US" dirty="0" err="1"/>
              <a:t>Requiere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lectura</a:t>
            </a:r>
            <a:r>
              <a:rPr lang="en-US" dirty="0"/>
              <a:t> de la </a:t>
            </a:r>
            <a:r>
              <a:rPr lang="en-US" dirty="0" err="1"/>
              <a:t>realidad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6590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B2754-6CFD-444D-843E-C6F4F9A33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919" y="2342207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Cuantificando</a:t>
            </a:r>
            <a:r>
              <a:rPr lang="en-US" dirty="0"/>
              <a:t> la </a:t>
            </a:r>
            <a:r>
              <a:rPr lang="en-US" dirty="0" err="1"/>
              <a:t>realidad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771954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3B8B0-B2C6-F94F-A6E5-D3AD99CD5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52" y="30139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Origen de la </a:t>
            </a:r>
            <a:r>
              <a:rPr lang="en-US" dirty="0" err="1"/>
              <a:t>cuantificación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las </a:t>
            </a:r>
            <a:r>
              <a:rPr lang="en-US" dirty="0" err="1"/>
              <a:t>ciencias</a:t>
            </a:r>
            <a:r>
              <a:rPr lang="en-US" dirty="0"/>
              <a:t> </a:t>
            </a:r>
            <a:r>
              <a:rPr lang="en-US" dirty="0" err="1"/>
              <a:t>sociales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F8B71-E3B1-744C-AE59-D8BE355A9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4923"/>
            <a:ext cx="10515600" cy="4222039"/>
          </a:xfrm>
        </p:spPr>
        <p:txBody>
          <a:bodyPr>
            <a:normAutofit/>
          </a:bodyPr>
          <a:lstStyle/>
          <a:p>
            <a:r>
              <a:rPr lang="en-US" dirty="0" err="1"/>
              <a:t>Cuantificación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característica</a:t>
            </a:r>
            <a:r>
              <a:rPr lang="en-US" dirty="0"/>
              <a:t> de las </a:t>
            </a:r>
            <a:r>
              <a:rPr lang="en-US" dirty="0" err="1"/>
              <a:t>relaciones</a:t>
            </a:r>
            <a:r>
              <a:rPr lang="en-US" dirty="0"/>
              <a:t> </a:t>
            </a:r>
            <a:r>
              <a:rPr lang="en-US" dirty="0" err="1"/>
              <a:t>económicas</a:t>
            </a:r>
            <a:endParaRPr lang="en-US" dirty="0"/>
          </a:p>
          <a:p>
            <a:pPr lvl="1"/>
            <a:r>
              <a:rPr lang="en-GB" b="1" dirty="0"/>
              <a:t>Lydian Lion (</a:t>
            </a:r>
            <a:r>
              <a:rPr lang="en-GB" i="1" dirty="0"/>
              <a:t>610-600 AC.)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Las </a:t>
            </a:r>
            <a:r>
              <a:rPr lang="en-US" dirty="0" err="1"/>
              <a:t>dimensiones</a:t>
            </a:r>
            <a:r>
              <a:rPr lang="en-US" dirty="0"/>
              <a:t> </a:t>
            </a:r>
            <a:r>
              <a:rPr lang="en-US" dirty="0" err="1"/>
              <a:t>sociales</a:t>
            </a:r>
            <a:r>
              <a:rPr lang="en-US" dirty="0"/>
              <a:t> </a:t>
            </a:r>
          </a:p>
          <a:p>
            <a:pPr lvl="1"/>
            <a:r>
              <a:rPr lang="es-ES" dirty="0" err="1"/>
              <a:t>Adolphe</a:t>
            </a:r>
            <a:r>
              <a:rPr lang="es-ES" dirty="0"/>
              <a:t> Jacques </a:t>
            </a:r>
            <a:r>
              <a:rPr lang="es-ES" dirty="0" err="1"/>
              <a:t>Quetelet</a:t>
            </a:r>
            <a:r>
              <a:rPr lang="es-ES" dirty="0"/>
              <a:t> (1796-1874). </a:t>
            </a:r>
          </a:p>
          <a:p>
            <a:pPr lvl="1"/>
            <a:r>
              <a:rPr lang="es-ES" dirty="0"/>
              <a:t>Teoría del hombre medio (Obesidad)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15E822-55F2-8A4B-AC5A-C4961202B2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587"/>
          <a:stretch/>
        </p:blipFill>
        <p:spPr>
          <a:xfrm>
            <a:off x="5299404" y="2585544"/>
            <a:ext cx="3571328" cy="133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3585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92411-6D04-1A49-BF81-A2C18C4EA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Principios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cuantitativos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A7814-9F7A-C549-AFC1-55DFB5021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 err="1"/>
              <a:t>Medible</a:t>
            </a:r>
            <a:r>
              <a:rPr lang="en-US" dirty="0"/>
              <a:t> vs No </a:t>
            </a:r>
            <a:r>
              <a:rPr lang="en-US" dirty="0" err="1"/>
              <a:t>Medible</a:t>
            </a:r>
            <a:endParaRPr lang="en-US" dirty="0"/>
          </a:p>
          <a:p>
            <a:pPr algn="ctr"/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  <a:p>
            <a:pPr algn="ctr"/>
            <a:r>
              <a:rPr lang="en-US" dirty="0" err="1"/>
              <a:t>Tipos</a:t>
            </a:r>
            <a:r>
              <a:rPr lang="en-US" dirty="0"/>
              <a:t> de variables</a:t>
            </a:r>
          </a:p>
          <a:p>
            <a:pPr algn="ctr"/>
            <a:r>
              <a:rPr lang="en-US" dirty="0" err="1"/>
              <a:t>Población</a:t>
            </a:r>
            <a:r>
              <a:rPr lang="en-US" dirty="0"/>
              <a:t> </a:t>
            </a:r>
            <a:r>
              <a:rPr lang="en-US" dirty="0" err="1"/>
              <a:t>objetivo</a:t>
            </a:r>
            <a:r>
              <a:rPr lang="en-US" dirty="0"/>
              <a:t> (</a:t>
            </a:r>
            <a:r>
              <a:rPr lang="en-US" dirty="0" err="1"/>
              <a:t>población</a:t>
            </a:r>
            <a:r>
              <a:rPr lang="en-US" dirty="0"/>
              <a:t> de </a:t>
            </a:r>
            <a:r>
              <a:rPr lang="en-US" dirty="0" err="1"/>
              <a:t>sstudio</a:t>
            </a:r>
            <a:r>
              <a:rPr lang="en-US" dirty="0"/>
              <a:t>)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003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3E7C5-1E2B-A542-8675-EA5EC31BD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Descriptivos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80141-F5F5-F24B-9517-BB9B78171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0"/>
            <a:r>
              <a:rPr lang="es-ES" dirty="0"/>
              <a:t>Sistema de Cuentas Nacionales, SCN</a:t>
            </a:r>
            <a:endParaRPr lang="en-GB" sz="2000" dirty="0"/>
          </a:p>
          <a:p>
            <a:pPr lvl="0"/>
            <a:r>
              <a:rPr lang="es-ES" dirty="0"/>
              <a:t>Sistema de Cuentas Monetarias, SCM</a:t>
            </a:r>
            <a:endParaRPr lang="en-GB" sz="2000" dirty="0"/>
          </a:p>
          <a:p>
            <a:pPr lvl="0"/>
            <a:r>
              <a:rPr lang="es-ES" dirty="0"/>
              <a:t>Sistema de Cuentas Financieras, SCF</a:t>
            </a:r>
            <a:endParaRPr lang="en-GB" sz="2000" dirty="0"/>
          </a:p>
          <a:p>
            <a:pPr lvl="0"/>
            <a:r>
              <a:rPr lang="es-ES" dirty="0"/>
              <a:t>Sistema de Cuentas Fiscales o de Presupuesto Público, SPP</a:t>
            </a:r>
            <a:endParaRPr lang="en-GB" sz="2000" dirty="0"/>
          </a:p>
          <a:p>
            <a:pPr lvl="0"/>
            <a:r>
              <a:rPr lang="es-ES" dirty="0"/>
              <a:t>La Balanza de Pagos, BP</a:t>
            </a:r>
            <a:endParaRPr lang="en-GB" sz="2000" dirty="0"/>
          </a:p>
          <a:p>
            <a:pPr lvl="0"/>
            <a:r>
              <a:rPr lang="es-ES" dirty="0"/>
              <a:t>La Balanza Cambiaria, BC</a:t>
            </a:r>
            <a:endParaRPr lang="en-GB" sz="2000" dirty="0"/>
          </a:p>
          <a:p>
            <a:pPr lvl="0"/>
            <a:r>
              <a:rPr lang="es-ES" dirty="0"/>
              <a:t>La Matriz Insumo Producto (matriz input-output) o Matriz de Oferta y Utilización de Recursos</a:t>
            </a:r>
            <a:endParaRPr lang="en-GB" sz="2000" dirty="0"/>
          </a:p>
          <a:p>
            <a:pPr lvl="0"/>
            <a:r>
              <a:rPr lang="es-ES" dirty="0"/>
              <a:t>Matriz de Contabilidad Social, MCS (llamada la matriz SAM, siglas en inglés)</a:t>
            </a:r>
            <a:endParaRPr lang="en-GB" sz="2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8003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6E550-D474-374C-B9B3-EA02E5198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821" y="2086495"/>
            <a:ext cx="10515600" cy="2896034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Dónde</a:t>
            </a:r>
            <a:r>
              <a:rPr lang="en-US" dirty="0"/>
              <a:t> se </a:t>
            </a:r>
            <a:r>
              <a:rPr lang="en-US" dirty="0" err="1"/>
              <a:t>puede</a:t>
            </a:r>
            <a:r>
              <a:rPr lang="en-US" dirty="0"/>
              <a:t> </a:t>
            </a:r>
            <a:r>
              <a:rPr lang="en-US" dirty="0" err="1"/>
              <a:t>obtener</a:t>
            </a:r>
            <a:r>
              <a:rPr lang="en-US" dirty="0"/>
              <a:t> la </a:t>
            </a:r>
            <a:r>
              <a:rPr lang="en-US" dirty="0" err="1"/>
              <a:t>información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888658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E00B22E-CF3A-174C-817B-EEA1FE888733}"/>
              </a:ext>
            </a:extLst>
          </p:cNvPr>
          <p:cNvSpPr txBox="1">
            <a:spLocks/>
          </p:cNvSpPr>
          <p:nvPr/>
        </p:nvSpPr>
        <p:spPr>
          <a:xfrm>
            <a:off x="753796" y="237099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48D2BD-30F7-9A4F-8077-46FB3BD88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821" y="2086495"/>
            <a:ext cx="10515600" cy="2896034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Otro</a:t>
            </a:r>
            <a:r>
              <a:rPr lang="en-US" dirty="0"/>
              <a:t> quasi-quiz!!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3541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5E898-CF9B-184F-A0DC-0403FA4D7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Equipos</a:t>
            </a:r>
            <a:endParaRPr lang="en-US" dirty="0"/>
          </a:p>
          <a:p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necesario</a:t>
            </a:r>
            <a:r>
              <a:rPr lang="en-US" dirty="0"/>
              <a:t> que </a:t>
            </a:r>
            <a:r>
              <a:rPr lang="en-US" dirty="0" err="1"/>
              <a:t>usen</a:t>
            </a:r>
            <a:r>
              <a:rPr lang="en-US" dirty="0"/>
              <a:t>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celulares</a:t>
            </a:r>
            <a:endParaRPr lang="en-US" dirty="0"/>
          </a:p>
          <a:p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permitido</a:t>
            </a:r>
            <a:r>
              <a:rPr lang="en-US" dirty="0"/>
              <a:t> </a:t>
            </a:r>
            <a:r>
              <a:rPr lang="en-US" dirty="0" err="1"/>
              <a:t>cualquier</a:t>
            </a:r>
            <a:r>
              <a:rPr lang="en-US" dirty="0"/>
              <a:t> </a:t>
            </a:r>
            <a:r>
              <a:rPr lang="en-US" dirty="0" err="1"/>
              <a:t>ayuda</a:t>
            </a:r>
            <a:endParaRPr lang="en-US" dirty="0"/>
          </a:p>
          <a:p>
            <a:r>
              <a:rPr lang="en-US" dirty="0" err="1"/>
              <a:t>Todo</a:t>
            </a:r>
            <a:r>
              <a:rPr lang="en-US" dirty="0"/>
              <a:t> el </a:t>
            </a:r>
            <a:r>
              <a:rPr lang="en-US" dirty="0" err="1"/>
              <a:t>salón</a:t>
            </a:r>
            <a:r>
              <a:rPr lang="en-US" dirty="0"/>
              <a:t> </a:t>
            </a:r>
            <a:r>
              <a:rPr lang="en-US" dirty="0" err="1"/>
              <a:t>debe</a:t>
            </a:r>
            <a:r>
              <a:rPr lang="en-US" dirty="0"/>
              <a:t> </a:t>
            </a:r>
            <a:r>
              <a:rPr lang="en-US" dirty="0" err="1"/>
              <a:t>estar</a:t>
            </a:r>
            <a:r>
              <a:rPr lang="en-US" dirty="0"/>
              <a:t> de </a:t>
            </a:r>
            <a:r>
              <a:rPr lang="en-US" dirty="0" err="1"/>
              <a:t>acuerdo</a:t>
            </a:r>
            <a:r>
              <a:rPr lang="en-US" dirty="0"/>
              <a:t> con la </a:t>
            </a:r>
            <a:r>
              <a:rPr lang="en-US" dirty="0" err="1"/>
              <a:t>respuesta</a:t>
            </a:r>
            <a:r>
              <a:rPr lang="en-US" dirty="0"/>
              <a:t> </a:t>
            </a:r>
            <a:r>
              <a:rPr lang="en-US" dirty="0" err="1"/>
              <a:t>adecuada</a:t>
            </a:r>
            <a:endParaRPr lang="en-US" dirty="0"/>
          </a:p>
          <a:p>
            <a:r>
              <a:rPr lang="en-US" dirty="0" err="1"/>
              <a:t>Gana</a:t>
            </a:r>
            <a:r>
              <a:rPr lang="en-US" dirty="0"/>
              <a:t> el </a:t>
            </a:r>
            <a:r>
              <a:rPr lang="en-US" dirty="0" err="1"/>
              <a:t>grupo</a:t>
            </a:r>
            <a:r>
              <a:rPr lang="en-US" dirty="0"/>
              <a:t> que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rápido</a:t>
            </a:r>
            <a:r>
              <a:rPr lang="en-US" dirty="0"/>
              <a:t> </a:t>
            </a:r>
            <a:r>
              <a:rPr lang="en-US" dirty="0" err="1"/>
              <a:t>responda</a:t>
            </a:r>
            <a:r>
              <a:rPr lang="en-US" dirty="0"/>
              <a:t> </a:t>
            </a:r>
            <a:r>
              <a:rPr lang="en-US" dirty="0" err="1"/>
              <a:t>correctamente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739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B599D8-E177-B845-A81F-A91157DC7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418" y="452111"/>
            <a:ext cx="6115988" cy="590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503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B4C94-C8DA-6B49-B5A2-EEA5AEC5B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Preguntas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CF59B-6704-B043-9CFA-05C9CB0FA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2652"/>
            <a:ext cx="10515600" cy="3116425"/>
          </a:xfrm>
        </p:spPr>
        <p:txBody>
          <a:bodyPr/>
          <a:lstStyle/>
          <a:p>
            <a:pPr marL="514350" indent="-514350" algn="ctr">
              <a:buFont typeface="+mj-lt"/>
              <a:buAutoNum type="arabicPeriod"/>
            </a:pPr>
            <a:r>
              <a:rPr lang="en-US" dirty="0" err="1"/>
              <a:t>Cuánto</a:t>
            </a:r>
            <a:r>
              <a:rPr lang="en-US" dirty="0"/>
              <a:t> </a:t>
            </a:r>
            <a:r>
              <a:rPr lang="en-US" dirty="0" err="1"/>
              <a:t>mide</a:t>
            </a:r>
            <a:r>
              <a:rPr lang="en-US" dirty="0"/>
              <a:t> la </a:t>
            </a:r>
            <a:r>
              <a:rPr lang="en-US" dirty="0" err="1"/>
              <a:t>torre</a:t>
            </a:r>
            <a:r>
              <a:rPr lang="en-US" dirty="0"/>
              <a:t> Eiffel?</a:t>
            </a:r>
          </a:p>
          <a:p>
            <a:pPr marL="514350" indent="-514350" algn="ctr">
              <a:buFont typeface="+mj-lt"/>
              <a:buAutoNum type="arabicPeriod"/>
            </a:pPr>
            <a:r>
              <a:rPr lang="en-US" dirty="0" err="1"/>
              <a:t>Dónde</a:t>
            </a:r>
            <a:r>
              <a:rPr lang="en-US" dirty="0"/>
              <a:t> </a:t>
            </a:r>
            <a:r>
              <a:rPr lang="en-US" dirty="0" err="1"/>
              <a:t>nació</a:t>
            </a:r>
            <a:r>
              <a:rPr lang="en-US" dirty="0"/>
              <a:t> Iván Duque?</a:t>
            </a:r>
          </a:p>
          <a:p>
            <a:pPr marL="514350" indent="-514350" algn="ctr">
              <a:buFont typeface="+mj-lt"/>
              <a:buAutoNum type="arabicPeriod"/>
            </a:pPr>
            <a:r>
              <a:rPr lang="en-US" dirty="0" err="1"/>
              <a:t>Cómo</a:t>
            </a:r>
            <a:r>
              <a:rPr lang="en-US" dirty="0"/>
              <a:t> se llama el actual </a:t>
            </a:r>
            <a:r>
              <a:rPr lang="en-US" dirty="0" err="1"/>
              <a:t>ministro</a:t>
            </a:r>
            <a:r>
              <a:rPr lang="en-US" dirty="0"/>
              <a:t> de hacienda?</a:t>
            </a:r>
          </a:p>
          <a:p>
            <a:pPr marL="514350" indent="-514350" algn="ctr">
              <a:buFont typeface="+mj-lt"/>
              <a:buAutoNum type="arabicPeriod"/>
            </a:pPr>
            <a:r>
              <a:rPr lang="en-US" dirty="0" err="1"/>
              <a:t>Cuál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tasa</a:t>
            </a:r>
            <a:r>
              <a:rPr lang="en-US" dirty="0"/>
              <a:t> de </a:t>
            </a:r>
            <a:r>
              <a:rPr lang="en-US" dirty="0" err="1"/>
              <a:t>cambio</a:t>
            </a:r>
            <a:r>
              <a:rPr lang="en-US" dirty="0"/>
              <a:t> del </a:t>
            </a:r>
            <a:r>
              <a:rPr lang="en-US" dirty="0" err="1"/>
              <a:t>dolar</a:t>
            </a:r>
            <a:r>
              <a:rPr lang="en-US" dirty="0"/>
              <a:t> hoy?</a:t>
            </a:r>
          </a:p>
          <a:p>
            <a:pPr marL="514350" indent="-514350" algn="ctr">
              <a:buFont typeface="+mj-lt"/>
              <a:buAutoNum type="arabicPeriod"/>
            </a:pPr>
            <a:r>
              <a:rPr lang="en-US" dirty="0" err="1"/>
              <a:t>Cuál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tasa</a:t>
            </a:r>
            <a:r>
              <a:rPr lang="en-US" dirty="0"/>
              <a:t> de </a:t>
            </a:r>
            <a:r>
              <a:rPr lang="en-US" dirty="0" err="1"/>
              <a:t>pobreza</a:t>
            </a:r>
            <a:r>
              <a:rPr lang="en-US" dirty="0"/>
              <a:t> de Colombia? </a:t>
            </a:r>
          </a:p>
        </p:txBody>
      </p:sp>
    </p:spTree>
    <p:extLst>
      <p:ext uri="{BB962C8B-B14F-4D97-AF65-F5344CB8AC3E}">
        <p14:creationId xmlns:p14="http://schemas.microsoft.com/office/powerpoint/2010/main" val="1773866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FBA11-4F17-F24D-B2E0-1F8A10A92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 </a:t>
            </a:r>
            <a:r>
              <a:rPr lang="en-US" dirty="0" err="1"/>
              <a:t>pereguntas</a:t>
            </a:r>
            <a:r>
              <a:rPr lang="en-US" dirty="0"/>
              <a:t> </a:t>
            </a:r>
            <a:r>
              <a:rPr lang="en-US" dirty="0" err="1"/>
              <a:t>Buscando</a:t>
            </a:r>
            <a:r>
              <a:rPr lang="en-US" dirty="0"/>
              <a:t> </a:t>
            </a:r>
            <a:r>
              <a:rPr lang="en-US" dirty="0" err="1"/>
              <a:t>información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478A6-33A9-6441-87F1-1FA3754B6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necesito</a:t>
            </a:r>
            <a:r>
              <a:rPr lang="en-US" dirty="0"/>
              <a:t>?</a:t>
            </a:r>
          </a:p>
          <a:p>
            <a:r>
              <a:rPr lang="en-US" dirty="0"/>
              <a:t>Fuente?</a:t>
            </a:r>
          </a:p>
          <a:p>
            <a:r>
              <a:rPr lang="en-US" dirty="0" err="1"/>
              <a:t>Tipo</a:t>
            </a:r>
            <a:r>
              <a:rPr lang="en-US" dirty="0"/>
              <a:t> de </a:t>
            </a:r>
            <a:r>
              <a:rPr lang="en-US" dirty="0" err="1"/>
              <a:t>medición</a:t>
            </a:r>
            <a:r>
              <a:rPr lang="en-US" dirty="0"/>
              <a:t>? </a:t>
            </a:r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fue</a:t>
            </a:r>
            <a:r>
              <a:rPr lang="en-US" dirty="0"/>
              <a:t> </a:t>
            </a:r>
            <a:r>
              <a:rPr lang="en-US" dirty="0" err="1"/>
              <a:t>medida</a:t>
            </a:r>
            <a:r>
              <a:rPr lang="en-US" dirty="0"/>
              <a:t>?</a:t>
            </a:r>
          </a:p>
          <a:p>
            <a:r>
              <a:rPr lang="en-US" dirty="0" err="1"/>
              <a:t>Tipo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?</a:t>
            </a:r>
          </a:p>
          <a:p>
            <a:r>
              <a:rPr lang="en-US" dirty="0"/>
              <a:t>Unidad de </a:t>
            </a:r>
            <a:r>
              <a:rPr lang="en-US" dirty="0" err="1"/>
              <a:t>medida</a:t>
            </a:r>
            <a:r>
              <a:rPr lang="en-US" dirty="0"/>
              <a:t>?</a:t>
            </a:r>
          </a:p>
          <a:p>
            <a:r>
              <a:rPr lang="en-US" dirty="0" err="1"/>
              <a:t>Tipo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?</a:t>
            </a:r>
          </a:p>
          <a:p>
            <a:r>
              <a:rPr lang="en-US" dirty="0" err="1"/>
              <a:t>Periodo</a:t>
            </a:r>
            <a:r>
              <a:rPr lang="en-US" dirty="0"/>
              <a:t>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538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F8F59-B715-FC4D-AFD4-C351FF7FA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Principales</a:t>
            </a:r>
            <a:r>
              <a:rPr lang="en-US" dirty="0"/>
              <a:t> Fuentes de </a:t>
            </a:r>
            <a:r>
              <a:rPr lang="en-US" dirty="0" err="1"/>
              <a:t>Información</a:t>
            </a:r>
            <a:r>
              <a:rPr lang="en-US" dirty="0"/>
              <a:t> para </a:t>
            </a:r>
            <a:r>
              <a:rPr lang="en-US" dirty="0" err="1"/>
              <a:t>Entender</a:t>
            </a:r>
            <a:r>
              <a:rPr lang="en-US" dirty="0"/>
              <a:t> el Mundo </a:t>
            </a:r>
            <a:r>
              <a:rPr lang="en-US" dirty="0" err="1"/>
              <a:t>Caótico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E95D0-9023-2642-8894-6BEFBC7E0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2194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err="1"/>
              <a:t>Internacionales</a:t>
            </a:r>
            <a:r>
              <a:rPr lang="en-US" dirty="0"/>
              <a:t>:</a:t>
            </a:r>
          </a:p>
          <a:p>
            <a:pPr lvl="1"/>
            <a:r>
              <a:rPr lang="en-US" dirty="0">
                <a:hlinkClick r:id="rId2"/>
              </a:rPr>
              <a:t>World Development Indicators (Banco Mundial)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CEPAL</a:t>
            </a:r>
            <a:endParaRPr lang="en-US" dirty="0"/>
          </a:p>
          <a:p>
            <a:pPr lvl="1"/>
            <a:r>
              <a:rPr lang="es-ES" dirty="0">
                <a:hlinkClick r:id="rId4"/>
              </a:rPr>
              <a:t>FMI</a:t>
            </a:r>
            <a:endParaRPr lang="es-ES" dirty="0"/>
          </a:p>
          <a:p>
            <a:pPr lvl="1"/>
            <a:r>
              <a:rPr lang="en-GB" dirty="0">
                <a:hlinkClick r:id="rId5"/>
              </a:rPr>
              <a:t>World Bank Data Catalog</a:t>
            </a:r>
          </a:p>
          <a:p>
            <a:pPr lvl="1"/>
            <a:r>
              <a:rPr lang="es-ES" dirty="0">
                <a:hlinkClick r:id="rId6"/>
              </a:rPr>
              <a:t>FAO</a:t>
            </a:r>
            <a:endParaRPr lang="en-US" dirty="0"/>
          </a:p>
          <a:p>
            <a:pPr lvl="1"/>
            <a:r>
              <a:rPr lang="en-US" dirty="0">
                <a:hlinkClick r:id="rId7"/>
              </a:rPr>
              <a:t>Bloomberg (Vamos a ir!)</a:t>
            </a:r>
            <a:endParaRPr lang="en-US" dirty="0"/>
          </a:p>
          <a:p>
            <a:pPr lvl="1"/>
            <a:r>
              <a:rPr lang="en-US" dirty="0">
                <a:hlinkClick r:id="rId8"/>
              </a:rPr>
              <a:t>Penn World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3107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50398-7C59-EA45-8A7D-EA46E20F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Fuentes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nacionales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B498A-66C0-654A-B364-FD0D6B99D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hlinkClick r:id="rId2"/>
              </a:rPr>
              <a:t>DANE</a:t>
            </a:r>
            <a:endParaRPr lang="es-ES" dirty="0"/>
          </a:p>
          <a:p>
            <a:r>
              <a:rPr lang="es-ES" dirty="0">
                <a:hlinkClick r:id="rId3"/>
              </a:rPr>
              <a:t>BANCO DE LA REPÚBLICA </a:t>
            </a:r>
            <a:endParaRPr lang="es-ES" dirty="0"/>
          </a:p>
          <a:p>
            <a:r>
              <a:rPr lang="es-ES" dirty="0">
                <a:hlinkClick r:id="rId4"/>
              </a:rPr>
              <a:t>DNP</a:t>
            </a:r>
            <a:r>
              <a:rPr lang="es-ES" dirty="0"/>
              <a:t> </a:t>
            </a:r>
          </a:p>
          <a:p>
            <a:r>
              <a:rPr lang="es-ES" dirty="0"/>
              <a:t>ANDI</a:t>
            </a:r>
          </a:p>
          <a:p>
            <a:r>
              <a:rPr lang="es-ES" dirty="0"/>
              <a:t>FEDESARROLLO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0308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3F1C3-8639-E24C-B698-CC556CABB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Fuentes de </a:t>
            </a:r>
            <a:r>
              <a:rPr lang="en-US" dirty="0" err="1"/>
              <a:t>datos</a:t>
            </a:r>
            <a:r>
              <a:rPr lang="en-US" dirty="0"/>
              <a:t> regional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1D269-3A26-194D-B88D-B54B798B1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Gobernación</a:t>
            </a:r>
            <a:r>
              <a:rPr lang="en-US" dirty="0"/>
              <a:t> de Antioquia</a:t>
            </a:r>
          </a:p>
          <a:p>
            <a:r>
              <a:rPr lang="en-US" dirty="0" err="1"/>
              <a:t>Alcaldía</a:t>
            </a:r>
            <a:r>
              <a:rPr lang="en-US" dirty="0"/>
              <a:t> de Medellín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8802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2A23F-A36D-4F42-AB33-D6C8CA942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358" y="2530810"/>
            <a:ext cx="10515600" cy="1325563"/>
          </a:xfrm>
        </p:spPr>
        <p:txBody>
          <a:bodyPr/>
          <a:lstStyle/>
          <a:p>
            <a:r>
              <a:rPr lang="en-US" dirty="0" err="1"/>
              <a:t>Muchas</a:t>
            </a:r>
            <a:r>
              <a:rPr lang="en-US" dirty="0"/>
              <a:t> gracias</a:t>
            </a:r>
          </a:p>
        </p:txBody>
      </p:sp>
    </p:spTree>
    <p:extLst>
      <p:ext uri="{BB962C8B-B14F-4D97-AF65-F5344CB8AC3E}">
        <p14:creationId xmlns:p14="http://schemas.microsoft.com/office/powerpoint/2010/main" val="2934096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8E44C1-0823-C04E-AAF9-5FA6336F3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986"/>
            <a:ext cx="12192000" cy="677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188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A4FBEF-9823-D24E-AFB1-EC072817D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050" y="0"/>
            <a:ext cx="5299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939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7C1CF2-11C7-E447-8C18-8532C7202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270" y="0"/>
            <a:ext cx="50501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718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C6867C-D875-2C47-ADDF-0634C8796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31750"/>
            <a:ext cx="7899400" cy="679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711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25762D-09E5-3949-BC98-BB25C4DDC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577" y="0"/>
            <a:ext cx="81768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094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3564</TotalTime>
  <Words>1225</Words>
  <Application>Microsoft Macintosh PowerPoint</Application>
  <PresentationFormat>Widescreen</PresentationFormat>
  <Paragraphs>187</Paragraphs>
  <Slides>45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Arial</vt:lpstr>
      <vt:lpstr>Calibri</vt:lpstr>
      <vt:lpstr>Calibri Light</vt:lpstr>
      <vt:lpstr>Cambria Math</vt:lpstr>
      <vt:lpstr>Helvetica</vt:lpstr>
      <vt:lpstr>Times New Roman</vt:lpstr>
      <vt:lpstr>Wingdings</vt:lpstr>
      <vt:lpstr>Office Theme</vt:lpstr>
      <vt:lpstr>Técnicas de Medición Económica</vt:lpstr>
      <vt:lpstr>PowerPoint Presentation</vt:lpstr>
      <vt:lpstr>Quiz sobre temas que son economía!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Qué hace entonces que un necesidad o problemas social, sea considerado una pregunta económica?</vt:lpstr>
      <vt:lpstr>Qué es la economía?</vt:lpstr>
      <vt:lpstr>PowerPoint Presentation</vt:lpstr>
      <vt:lpstr>Algunos ejemplos de los temas que se estudian desde economía:</vt:lpstr>
      <vt:lpstr>PowerPoint Presentation</vt:lpstr>
      <vt:lpstr>Método deductivo vs inductivo</vt:lpstr>
      <vt:lpstr>El método de análisis económico</vt:lpstr>
      <vt:lpstr>Los origenes de cómo los economistas pensamos hoy!</vt:lpstr>
      <vt:lpstr>PowerPoint Presentation</vt:lpstr>
      <vt:lpstr>Teoría Económica Modelos Económicos</vt:lpstr>
      <vt:lpstr>Ejemplo – El barometro de Havard</vt:lpstr>
      <vt:lpstr>Los modelos de equilibrio general y ciclos económicos</vt:lpstr>
      <vt:lpstr>Modelo ecómico – La realidad simplificada</vt:lpstr>
      <vt:lpstr>El economista según Keynes</vt:lpstr>
      <vt:lpstr>La caja de herramientas de la Teoría Económica</vt:lpstr>
      <vt:lpstr>Economía Cuantitativa</vt:lpstr>
      <vt:lpstr>Instrumentos de la economía cuantitativa</vt:lpstr>
      <vt:lpstr>Ventajas y beneficios</vt:lpstr>
      <vt:lpstr>Desventajas  y Limitantes</vt:lpstr>
      <vt:lpstr>Herramientas para simplificar y entender la realidad caótica</vt:lpstr>
      <vt:lpstr>Ejercicio</vt:lpstr>
      <vt:lpstr>PowerPoint Presentation</vt:lpstr>
      <vt:lpstr>.</vt:lpstr>
      <vt:lpstr>Cuantificando la realidad!</vt:lpstr>
      <vt:lpstr>Origen de la cuantificación en las ciencias sociales</vt:lpstr>
      <vt:lpstr>Principios de los métodos cuantitativos</vt:lpstr>
      <vt:lpstr>Sistemas Descriptivos</vt:lpstr>
      <vt:lpstr>Dónde se puede obtener la información?</vt:lpstr>
      <vt:lpstr>Otro quasi-quiz!! </vt:lpstr>
      <vt:lpstr>PowerPoint Presentation</vt:lpstr>
      <vt:lpstr>Preguntas:</vt:lpstr>
      <vt:lpstr>Las pereguntas Buscando información…</vt:lpstr>
      <vt:lpstr>Principales Fuentes de Información para Entender el Mundo Caótico</vt:lpstr>
      <vt:lpstr>Fuentes de datos nacionales</vt:lpstr>
      <vt:lpstr>Fuentes de datos regional</vt:lpstr>
      <vt:lpstr>Muchas gracias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Técnica de Medición </dc:title>
  <dc:creator>Juan-Carlos Munoz-Mora</dc:creator>
  <cp:lastModifiedBy>Juan-Carlos Munoz-Mora</cp:lastModifiedBy>
  <cp:revision>33</cp:revision>
  <dcterms:created xsi:type="dcterms:W3CDTF">2019-01-20T19:34:20Z</dcterms:created>
  <dcterms:modified xsi:type="dcterms:W3CDTF">2019-07-18T17:49:02Z</dcterms:modified>
</cp:coreProperties>
</file>

<file path=docProps/thumbnail.jpeg>
</file>